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93" r:id="rId3"/>
    <p:sldId id="292" r:id="rId4"/>
    <p:sldId id="279" r:id="rId5"/>
    <p:sldId id="264" r:id="rId6"/>
    <p:sldId id="277" r:id="rId7"/>
    <p:sldId id="278" r:id="rId8"/>
    <p:sldId id="275" r:id="rId9"/>
    <p:sldId id="265" r:id="rId10"/>
    <p:sldId id="276" r:id="rId11"/>
    <p:sldId id="280" r:id="rId12"/>
    <p:sldId id="281" r:id="rId13"/>
    <p:sldId id="286" r:id="rId14"/>
    <p:sldId id="287" r:id="rId15"/>
    <p:sldId id="288" r:id="rId16"/>
    <p:sldId id="289" r:id="rId17"/>
    <p:sldId id="290" r:id="rId18"/>
    <p:sldId id="294" r:id="rId19"/>
    <p:sldId id="268" r:id="rId20"/>
    <p:sldId id="306" r:id="rId21"/>
    <p:sldId id="307" r:id="rId22"/>
    <p:sldId id="308" r:id="rId23"/>
    <p:sldId id="309" r:id="rId24"/>
    <p:sldId id="312" r:id="rId25"/>
    <p:sldId id="313" r:id="rId26"/>
    <p:sldId id="314" r:id="rId27"/>
    <p:sldId id="31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11A9B3-F98A-436B-8DA4-EC61FD05AC44}" v="3" dt="2023-09-26T12:25:29.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57" autoAdjust="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whtfinance2\finaccs$\Final%20Accounts\Accts%202223\AGM%20Slides\AGM%2022_23%20Slides%20-%20DRAF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whtfinance2\finaccs$\Final%20Accounts\Accts%202223\AGM%20Slides\AGM%2022_23%20Slides%20-%20DRAFT.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0300748620344637E-3"/>
          <c:y val="0.16173900033266006"/>
          <c:w val="0.69755828329855296"/>
          <c:h val="0.80320308657597306"/>
        </c:manualLayout>
      </c:layout>
      <c:pie3DChart>
        <c:varyColors val="1"/>
        <c:ser>
          <c:idx val="0"/>
          <c:order val="0"/>
          <c:spPr>
            <a:ln>
              <a:noFill/>
            </a:ln>
          </c:spPr>
          <c:explosion val="15"/>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8E54-4A5B-97C4-706288DBC2C5}"/>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8E54-4A5B-97C4-706288DBC2C5}"/>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8E54-4A5B-97C4-706288DBC2C5}"/>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8E54-4A5B-97C4-706288DBC2C5}"/>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8E54-4A5B-97C4-706288DBC2C5}"/>
              </c:ext>
            </c:extLst>
          </c:dPt>
          <c:dLbls>
            <c:dLbl>
              <c:idx val="0"/>
              <c:layout>
                <c:manualLayout>
                  <c:x val="-5.4640287917160017E-2"/>
                  <c:y val="1.2953149248714482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E54-4A5B-97C4-706288DBC2C5}"/>
                </c:ext>
              </c:extLst>
            </c:dLbl>
            <c:dLbl>
              <c:idx val="1"/>
              <c:layout>
                <c:manualLayout>
                  <c:x val="-3.5174624988367306E-2"/>
                  <c:y val="-4.1033276834946043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E54-4A5B-97C4-706288DBC2C5}"/>
                </c:ext>
              </c:extLst>
            </c:dLbl>
            <c:dLbl>
              <c:idx val="2"/>
              <c:layout>
                <c:manualLayout>
                  <c:x val="-7.7988050665272887E-3"/>
                  <c:y val="-6.461927953828661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E54-4A5B-97C4-706288DBC2C5}"/>
                </c:ext>
              </c:extLst>
            </c:dLbl>
            <c:dLbl>
              <c:idx val="3"/>
              <c:layout>
                <c:manualLayout>
                  <c:x val="1.3301946039529427E-2"/>
                  <c:y val="-6.932766919121487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E54-4A5B-97C4-706288DBC2C5}"/>
                </c:ext>
              </c:extLst>
            </c:dLbl>
            <c:dLbl>
              <c:idx val="4"/>
              <c:layout>
                <c:manualLayout>
                  <c:x val="4.4106702947007019E-2"/>
                  <c:y val="-2.300356869560242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E54-4A5B-97C4-706288DBC2C5}"/>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'Income 22-23'!$C$5:$C$9</c:f>
              <c:strCache>
                <c:ptCount val="5"/>
                <c:pt idx="0">
                  <c:v>DoH &amp; NHS Bodies (£369m)</c:v>
                </c:pt>
                <c:pt idx="1">
                  <c:v>Education, Training and Research (£10.3m)</c:v>
                </c:pt>
                <c:pt idx="2">
                  <c:v>Local Authorities (£9.3m)</c:v>
                </c:pt>
                <c:pt idx="3">
                  <c:v>Non Patient Services (£7.8m)</c:v>
                </c:pt>
                <c:pt idx="4">
                  <c:v>Other Income (£4.7m)</c:v>
                </c:pt>
              </c:strCache>
            </c:strRef>
          </c:cat>
          <c:val>
            <c:numRef>
              <c:f>'Income 22-23'!$D$5:$D$9</c:f>
              <c:numCache>
                <c:formatCode>General</c:formatCode>
                <c:ptCount val="5"/>
                <c:pt idx="0">
                  <c:v>369</c:v>
                </c:pt>
                <c:pt idx="1">
                  <c:v>10.3</c:v>
                </c:pt>
                <c:pt idx="2">
                  <c:v>9.3000000000000007</c:v>
                </c:pt>
                <c:pt idx="3">
                  <c:v>7.8</c:v>
                </c:pt>
                <c:pt idx="4">
                  <c:v>4.7</c:v>
                </c:pt>
              </c:numCache>
            </c:numRef>
          </c:val>
          <c:extLst>
            <c:ext xmlns:c16="http://schemas.microsoft.com/office/drawing/2014/chart" uri="{C3380CC4-5D6E-409C-BE32-E72D297353CC}">
              <c16:uniqueId val="{0000000A-8E54-4A5B-97C4-706288DBC2C5}"/>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1552661887413318"/>
          <c:y val="7.256285272033304E-2"/>
          <c:w val="0.37300379989814714"/>
          <c:h val="0.8792939344120446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0300748620344637E-3"/>
          <c:y val="0.15365343427027109"/>
          <c:w val="0.70213447856708511"/>
          <c:h val="0.81128873727579309"/>
        </c:manualLayout>
      </c:layout>
      <c:pie3DChart>
        <c:varyColors val="1"/>
        <c:ser>
          <c:idx val="0"/>
          <c:order val="0"/>
          <c:spPr>
            <a:ln>
              <a:noFill/>
            </a:ln>
          </c:spPr>
          <c:explosion val="15"/>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6DC0-4D48-825D-FB38C0B76B61}"/>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6DC0-4D48-825D-FB38C0B76B61}"/>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6DC0-4D48-825D-FB38C0B76B61}"/>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6DC0-4D48-825D-FB38C0B76B61}"/>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6DC0-4D48-825D-FB38C0B76B61}"/>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6DC0-4D48-825D-FB38C0B76B61}"/>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D-6DC0-4D48-825D-FB38C0B76B61}"/>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F-6DC0-4D48-825D-FB38C0B76B61}"/>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1-6DC0-4D48-825D-FB38C0B76B61}"/>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3-6DC0-4D48-825D-FB38C0B76B61}"/>
              </c:ext>
            </c:extLst>
          </c:dPt>
          <c:dPt>
            <c:idx val="10"/>
            <c:bubble3D val="0"/>
            <c:spPr>
              <a:solidFill>
                <a:schemeClr val="accent5">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5-6DC0-4D48-825D-FB38C0B76B61}"/>
              </c:ext>
            </c:extLst>
          </c:dPt>
          <c:dLbls>
            <c:dLbl>
              <c:idx val="1"/>
              <c:layout>
                <c:manualLayout>
                  <c:x val="-1.9836121142353464E-2"/>
                  <c:y val="3.031967157951400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DC0-4D48-825D-FB38C0B76B61}"/>
                </c:ext>
              </c:extLst>
            </c:dLbl>
            <c:dLbl>
              <c:idx val="2"/>
              <c:layout>
                <c:manualLayout>
                  <c:x val="-2.8966968346496706E-2"/>
                  <c:y val="-5.261211913728175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DC0-4D48-825D-FB38C0B76B61}"/>
                </c:ext>
              </c:extLst>
            </c:dLbl>
            <c:dLbl>
              <c:idx val="3"/>
              <c:layout>
                <c:manualLayout>
                  <c:x val="-3.6345927141671917E-2"/>
                  <c:y val="-1.1255900704719603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DC0-4D48-825D-FB38C0B76B61}"/>
                </c:ext>
              </c:extLst>
            </c:dLbl>
            <c:dLbl>
              <c:idx val="4"/>
              <c:layout>
                <c:manualLayout>
                  <c:x val="-2.8859573176825901E-2"/>
                  <c:y val="-1.846499956736181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6DC0-4D48-825D-FB38C0B76B61}"/>
                </c:ext>
              </c:extLst>
            </c:dLbl>
            <c:dLbl>
              <c:idx val="8"/>
              <c:layout>
                <c:manualLayout>
                  <c:x val="3.5535533878171245E-2"/>
                  <c:y val="-2.518645438268871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1-6DC0-4D48-825D-FB38C0B76B61}"/>
                </c:ext>
              </c:extLst>
            </c:dLbl>
            <c:dLbl>
              <c:idx val="9"/>
              <c:layout>
                <c:manualLayout>
                  <c:x val="2.2665009149473926E-2"/>
                  <c:y val="-3.766714999194457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3-6DC0-4D48-825D-FB38C0B76B6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'Expenditure 22-23'!$C$4:$C$13</c:f>
              <c:strCache>
                <c:ptCount val="10"/>
                <c:pt idx="0">
                  <c:v>Staff Costs (£264.5m)</c:v>
                </c:pt>
                <c:pt idx="1">
                  <c:v>Services from Other Healthcare Bodies (£18.3m)</c:v>
                </c:pt>
                <c:pt idx="2">
                  <c:v>Supplies &amp; Services – Clinical &amp; General (£25.7m)</c:v>
                </c:pt>
                <c:pt idx="3">
                  <c:v>Drugs (£22.8m)</c:v>
                </c:pt>
                <c:pt idx="4">
                  <c:v>Premises  (£15.6m)</c:v>
                </c:pt>
                <c:pt idx="5">
                  <c:v>Computer Hardware, Data Processing, Digital (£3m)</c:v>
                </c:pt>
                <c:pt idx="6">
                  <c:v>Establishment (£4.7m)</c:v>
                </c:pt>
                <c:pt idx="7">
                  <c:v>Clinical Negligence (£10.7m)</c:v>
                </c:pt>
                <c:pt idx="8">
                  <c:v>Depreciation / Amortisation (£11.9m)</c:v>
                </c:pt>
                <c:pt idx="9">
                  <c:v>Other (£13.4m)</c:v>
                </c:pt>
              </c:strCache>
            </c:strRef>
          </c:cat>
          <c:val>
            <c:numRef>
              <c:f>'Expenditure 22-23'!$D$4:$D$13</c:f>
              <c:numCache>
                <c:formatCode>0.0</c:formatCode>
                <c:ptCount val="10"/>
                <c:pt idx="0">
                  <c:v>264.5</c:v>
                </c:pt>
                <c:pt idx="1">
                  <c:v>18.3</c:v>
                </c:pt>
                <c:pt idx="2">
                  <c:v>25.7</c:v>
                </c:pt>
                <c:pt idx="3">
                  <c:v>22.8</c:v>
                </c:pt>
                <c:pt idx="4">
                  <c:v>15.600000000000001</c:v>
                </c:pt>
                <c:pt idx="5">
                  <c:v>3</c:v>
                </c:pt>
                <c:pt idx="6">
                  <c:v>4.7</c:v>
                </c:pt>
                <c:pt idx="7">
                  <c:v>10.7</c:v>
                </c:pt>
                <c:pt idx="8">
                  <c:v>11.9</c:v>
                </c:pt>
                <c:pt idx="9">
                  <c:v>13.4</c:v>
                </c:pt>
              </c:numCache>
            </c:numRef>
          </c:val>
          <c:extLst>
            <c:ext xmlns:c16="http://schemas.microsoft.com/office/drawing/2014/chart" uri="{C3380CC4-5D6E-409C-BE32-E72D297353CC}">
              <c16:uniqueId val="{00000016-6DC0-4D48-825D-FB38C0B76B61}"/>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206517859834626"/>
          <c:y val="5.2193860382836764E-2"/>
          <c:w val="0.36787865512676288"/>
          <c:h val="0.9200319190870371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3102BF-99C3-4815-8FCC-4E43F29F3BBF}" type="datetimeFigureOut">
              <a:rPr lang="en-GB" smtClean="0"/>
              <a:t>28/09/2023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395F3-CEEF-454F-9E7F-F4CC4A1B984B}" type="slidenum">
              <a:rPr lang="en-GB" smtClean="0"/>
              <a:t>‹#›</a:t>
            </a:fld>
            <a:endParaRPr lang="en-GB"/>
          </a:p>
        </p:txBody>
      </p:sp>
    </p:spTree>
    <p:extLst>
      <p:ext uri="{BB962C8B-B14F-4D97-AF65-F5344CB8AC3E}">
        <p14:creationId xmlns:p14="http://schemas.microsoft.com/office/powerpoint/2010/main" val="3307597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395F3-CEEF-454F-9E7F-F4CC4A1B98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464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8395F3-CEEF-454F-9E7F-F4CC4A1B984B}" type="slidenum">
              <a:rPr lang="en-GB" smtClean="0"/>
              <a:t>4</a:t>
            </a:fld>
            <a:endParaRPr lang="en-GB"/>
          </a:p>
        </p:txBody>
      </p:sp>
    </p:spTree>
    <p:extLst>
      <p:ext uri="{BB962C8B-B14F-4D97-AF65-F5344CB8AC3E}">
        <p14:creationId xmlns:p14="http://schemas.microsoft.com/office/powerpoint/2010/main" val="2343539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8395F3-CEEF-454F-9E7F-F4CC4A1B984B}" type="slidenum">
              <a:rPr lang="en-GB" smtClean="0"/>
              <a:t>5</a:t>
            </a:fld>
            <a:endParaRPr lang="en-GB"/>
          </a:p>
        </p:txBody>
      </p:sp>
    </p:spTree>
    <p:extLst>
      <p:ext uri="{BB962C8B-B14F-4D97-AF65-F5344CB8AC3E}">
        <p14:creationId xmlns:p14="http://schemas.microsoft.com/office/powerpoint/2010/main" val="3977925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8395F3-CEEF-454F-9E7F-F4CC4A1B984B}" type="slidenum">
              <a:rPr lang="en-GB" smtClean="0"/>
              <a:t>6</a:t>
            </a:fld>
            <a:endParaRPr lang="en-GB"/>
          </a:p>
        </p:txBody>
      </p:sp>
    </p:spTree>
    <p:extLst>
      <p:ext uri="{BB962C8B-B14F-4D97-AF65-F5344CB8AC3E}">
        <p14:creationId xmlns:p14="http://schemas.microsoft.com/office/powerpoint/2010/main" val="4200420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8395F3-CEEF-454F-9E7F-F4CC4A1B984B}" type="slidenum">
              <a:rPr lang="en-GB" smtClean="0"/>
              <a:t>7</a:t>
            </a:fld>
            <a:endParaRPr lang="en-GB"/>
          </a:p>
        </p:txBody>
      </p:sp>
    </p:spTree>
    <p:extLst>
      <p:ext uri="{BB962C8B-B14F-4D97-AF65-F5344CB8AC3E}">
        <p14:creationId xmlns:p14="http://schemas.microsoft.com/office/powerpoint/2010/main" val="3745740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8395F3-CEEF-454F-9E7F-F4CC4A1B984B}" type="slidenum">
              <a:rPr lang="en-GB" smtClean="0"/>
              <a:t>9</a:t>
            </a:fld>
            <a:endParaRPr lang="en-GB"/>
          </a:p>
        </p:txBody>
      </p:sp>
    </p:spTree>
    <p:extLst>
      <p:ext uri="{BB962C8B-B14F-4D97-AF65-F5344CB8AC3E}">
        <p14:creationId xmlns:p14="http://schemas.microsoft.com/office/powerpoint/2010/main" val="153713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8395F3-CEEF-454F-9E7F-F4CC4A1B984B}" type="slidenum">
              <a:rPr lang="en-GB" smtClean="0"/>
              <a:t>12</a:t>
            </a:fld>
            <a:endParaRPr lang="en-GB"/>
          </a:p>
        </p:txBody>
      </p:sp>
    </p:spTree>
    <p:extLst>
      <p:ext uri="{BB962C8B-B14F-4D97-AF65-F5344CB8AC3E}">
        <p14:creationId xmlns:p14="http://schemas.microsoft.com/office/powerpoint/2010/main" val="73481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91F493-5A55-2F27-56BD-AAADCE67F5B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688C96C9-3BFE-C74E-37B1-56E6402513B0}"/>
              </a:ext>
            </a:extLst>
          </p:cNvPr>
          <p:cNvPicPr>
            <a:picLocks noChangeAspect="1"/>
          </p:cNvPicPr>
          <p:nvPr userDrawn="1"/>
        </p:nvPicPr>
        <p:blipFill>
          <a:blip r:embed="rId3"/>
          <a:stretch>
            <a:fillRect/>
          </a:stretch>
        </p:blipFill>
        <p:spPr>
          <a:xfrm>
            <a:off x="10668000" y="209845"/>
            <a:ext cx="1339850" cy="539750"/>
          </a:xfrm>
          <a:prstGeom prst="rect">
            <a:avLst/>
          </a:prstGeom>
        </p:spPr>
      </p:pic>
      <p:pic>
        <p:nvPicPr>
          <p:cNvPr id="12" name="Picture 11">
            <a:extLst>
              <a:ext uri="{FF2B5EF4-FFF2-40B4-BE49-F238E27FC236}">
                <a16:creationId xmlns:a16="http://schemas.microsoft.com/office/drawing/2014/main" id="{7C43B6CB-362B-8EB4-56AC-D7E588AAEB63}"/>
              </a:ext>
            </a:extLst>
          </p:cNvPr>
          <p:cNvPicPr>
            <a:picLocks noChangeAspect="1"/>
          </p:cNvPicPr>
          <p:nvPr userDrawn="1"/>
        </p:nvPicPr>
        <p:blipFill>
          <a:blip r:embed="rId4"/>
          <a:stretch>
            <a:fillRect/>
          </a:stretch>
        </p:blipFill>
        <p:spPr>
          <a:xfrm>
            <a:off x="472824" y="5749608"/>
            <a:ext cx="2959100" cy="647700"/>
          </a:xfrm>
          <a:prstGeom prst="rect">
            <a:avLst/>
          </a:prstGeom>
        </p:spPr>
      </p:pic>
      <p:pic>
        <p:nvPicPr>
          <p:cNvPr id="3" name="Picture 2">
            <a:extLst>
              <a:ext uri="{FF2B5EF4-FFF2-40B4-BE49-F238E27FC236}">
                <a16:creationId xmlns:a16="http://schemas.microsoft.com/office/drawing/2014/main" id="{7A3BE821-8E7F-0C43-B7AD-FEA9D40E8C76}"/>
              </a:ext>
            </a:extLst>
          </p:cNvPr>
          <p:cNvPicPr>
            <a:picLocks noChangeAspect="1"/>
          </p:cNvPicPr>
          <p:nvPr userDrawn="1"/>
        </p:nvPicPr>
        <p:blipFill>
          <a:blip r:embed="rId5"/>
          <a:stretch>
            <a:fillRect/>
          </a:stretch>
        </p:blipFill>
        <p:spPr>
          <a:xfrm>
            <a:off x="9222812" y="5401340"/>
            <a:ext cx="2673547" cy="1116141"/>
          </a:xfrm>
          <a:prstGeom prst="rect">
            <a:avLst/>
          </a:prstGeom>
        </p:spPr>
      </p:pic>
      <p:sp>
        <p:nvSpPr>
          <p:cNvPr id="7" name="Title 1">
            <a:extLst>
              <a:ext uri="{FF2B5EF4-FFF2-40B4-BE49-F238E27FC236}">
                <a16:creationId xmlns:a16="http://schemas.microsoft.com/office/drawing/2014/main" id="{B7D5DB09-4E5E-E5BF-0A24-79986BEB5BE4}"/>
              </a:ext>
            </a:extLst>
          </p:cNvPr>
          <p:cNvSpPr>
            <a:spLocks noGrp="1"/>
          </p:cNvSpPr>
          <p:nvPr>
            <p:ph type="title"/>
          </p:nvPr>
        </p:nvSpPr>
        <p:spPr>
          <a:xfrm>
            <a:off x="472824" y="2037889"/>
            <a:ext cx="9697336" cy="1325563"/>
          </a:xfrm>
        </p:spPr>
        <p:txBody>
          <a:bodyPr/>
          <a:lstStyle>
            <a:lvl1pPr algn="ctr">
              <a:defRPr b="1">
                <a:solidFill>
                  <a:schemeClr val="accent1">
                    <a:lumMod val="75000"/>
                  </a:schemeClr>
                </a:solidFill>
              </a:defRPr>
            </a:lvl1pPr>
          </a:lstStyle>
          <a:p>
            <a:r>
              <a:rPr lang="en-US" dirty="0"/>
              <a:t>Click to edit Master title style</a:t>
            </a:r>
          </a:p>
        </p:txBody>
      </p:sp>
    </p:spTree>
    <p:extLst>
      <p:ext uri="{BB962C8B-B14F-4D97-AF65-F5344CB8AC3E}">
        <p14:creationId xmlns:p14="http://schemas.microsoft.com/office/powerpoint/2010/main" val="4197344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0523B3-B678-DF56-7E24-C3E9334946B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A5030F0-F06D-C8AF-456B-DFD8CDE923D3}"/>
              </a:ext>
            </a:extLst>
          </p:cNvPr>
          <p:cNvSpPr>
            <a:spLocks noGrp="1"/>
          </p:cNvSpPr>
          <p:nvPr>
            <p:ph type="title"/>
          </p:nvPr>
        </p:nvSpPr>
        <p:spPr/>
        <p:txBody>
          <a:bodyPr/>
          <a:lstStyle>
            <a:lvl1pPr>
              <a:defRPr>
                <a:solidFill>
                  <a:schemeClr val="accent1">
                    <a:lumMod val="75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C0A123-C2FC-E299-6DE1-C6471C1C36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FE4EF2B7-5435-277E-1B3E-859624037205}"/>
              </a:ext>
            </a:extLst>
          </p:cNvPr>
          <p:cNvPicPr>
            <a:picLocks noChangeAspect="1"/>
          </p:cNvPicPr>
          <p:nvPr userDrawn="1"/>
        </p:nvPicPr>
        <p:blipFill>
          <a:blip r:embed="rId3"/>
          <a:stretch>
            <a:fillRect/>
          </a:stretch>
        </p:blipFill>
        <p:spPr>
          <a:xfrm>
            <a:off x="9222812" y="5401340"/>
            <a:ext cx="2673547" cy="1116141"/>
          </a:xfrm>
          <a:prstGeom prst="rect">
            <a:avLst/>
          </a:prstGeom>
        </p:spPr>
      </p:pic>
    </p:spTree>
    <p:extLst>
      <p:ext uri="{BB962C8B-B14F-4D97-AF65-F5344CB8AC3E}">
        <p14:creationId xmlns:p14="http://schemas.microsoft.com/office/powerpoint/2010/main" val="1800041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0523B3-B678-DF56-7E24-C3E9334946B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A5030F0-F06D-C8AF-456B-DFD8CDE923D3}"/>
              </a:ext>
            </a:extLst>
          </p:cNvPr>
          <p:cNvSpPr>
            <a:spLocks noGrp="1"/>
          </p:cNvSpPr>
          <p:nvPr>
            <p:ph type="title"/>
          </p:nvPr>
        </p:nvSpPr>
        <p:spPr/>
        <p:txBody>
          <a:bodyPr/>
          <a:lstStyle>
            <a:lvl1pPr>
              <a:defRPr>
                <a:solidFill>
                  <a:schemeClr val="accent1">
                    <a:lumMod val="75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C0A123-C2FC-E299-6DE1-C6471C1C36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169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D1C15-90E5-7770-11AB-F85E9D922A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F0E5A4-2A0D-A4F3-0745-94D4F80C93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D88BF9-9222-F19D-BD3A-F3FC5C77EA1F}"/>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5" name="Footer Placeholder 4">
            <a:extLst>
              <a:ext uri="{FF2B5EF4-FFF2-40B4-BE49-F238E27FC236}">
                <a16:creationId xmlns:a16="http://schemas.microsoft.com/office/drawing/2014/main" id="{1835DE08-8E5E-A134-212F-8D46919DA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B22050-0069-566E-74C2-C7215CC2816C}"/>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310396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CEB2-EF8C-5B8A-612D-00B8F8EB64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4FD967-FD29-93F0-2D4A-5CE9EAA627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F01BF4-D0F9-5C9F-1B3E-460A1CB780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81C03D-DA4E-93FF-DB84-32A19794F8B8}"/>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6" name="Footer Placeholder 5">
            <a:extLst>
              <a:ext uri="{FF2B5EF4-FFF2-40B4-BE49-F238E27FC236}">
                <a16:creationId xmlns:a16="http://schemas.microsoft.com/office/drawing/2014/main" id="{4841D3B0-808A-30B4-A36F-B6367E4F63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92690D-A154-A867-10AD-BC480C60EB3B}"/>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1078056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F859-2040-02BF-2CD4-92438725E1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4BABBF-2335-681B-D841-ECEE108588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516F56-D7AE-01A1-5DA5-2322781730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8AC97D-9F97-8999-F59E-DC26B6EA6D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FC8084-9819-C3E2-0F99-CF20D9BA24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5BB6F-458A-1EB8-C0A8-C39F79FC6708}"/>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8" name="Footer Placeholder 7">
            <a:extLst>
              <a:ext uri="{FF2B5EF4-FFF2-40B4-BE49-F238E27FC236}">
                <a16:creationId xmlns:a16="http://schemas.microsoft.com/office/drawing/2014/main" id="{10387796-F2F7-40FC-D407-8DBB700C29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7978DB-F78A-7D4F-331F-F60413434A36}"/>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4187871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291AE-108C-995C-E16A-5CEBA30675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2A3599-536D-2BA8-E35D-FD4BA27FD00C}"/>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4" name="Footer Placeholder 3">
            <a:extLst>
              <a:ext uri="{FF2B5EF4-FFF2-40B4-BE49-F238E27FC236}">
                <a16:creationId xmlns:a16="http://schemas.microsoft.com/office/drawing/2014/main" id="{9585D065-C17E-96FB-05E2-AC4FCE2CA0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1B9F5D-5B96-4D4C-23C1-90D4E84E70DC}"/>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1865905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AF21E1-F6E4-0E56-9C29-45D9CFD98463}"/>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3" name="Footer Placeholder 2">
            <a:extLst>
              <a:ext uri="{FF2B5EF4-FFF2-40B4-BE49-F238E27FC236}">
                <a16:creationId xmlns:a16="http://schemas.microsoft.com/office/drawing/2014/main" id="{32CF4924-DDD5-EE9A-C382-BFB7611AD9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2BFD11-56C8-1E19-5456-75C664540164}"/>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3793339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B780-5946-0EBE-ED42-FBB991D6AF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8A9FE0-D4B7-60AC-F865-0A74257C2F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93C273-7438-6E91-5045-F388E3BE56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BB3481-EBF1-D1A8-06A6-4108AD1908D9}"/>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6" name="Footer Placeholder 5">
            <a:extLst>
              <a:ext uri="{FF2B5EF4-FFF2-40B4-BE49-F238E27FC236}">
                <a16:creationId xmlns:a16="http://schemas.microsoft.com/office/drawing/2014/main" id="{648A268E-2C80-13F1-253D-25DEB8CAE6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2CC7D-A688-91C6-7BDA-3F2F22BD076E}"/>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356905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2C04-6EFC-A284-4ECE-51CA79350A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161896-4AFC-F38E-E2DF-D408F702E9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FC5823-5DAC-E977-BCDF-1BF548BDAB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EC18F8-D143-67B6-1ED9-D951451F6FC7}"/>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6" name="Footer Placeholder 5">
            <a:extLst>
              <a:ext uri="{FF2B5EF4-FFF2-40B4-BE49-F238E27FC236}">
                <a16:creationId xmlns:a16="http://schemas.microsoft.com/office/drawing/2014/main" id="{3D71130C-AA61-C97E-E51F-B3120A9380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BCEFFE-5755-3650-27D5-AD62292A4D91}"/>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3127271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3E20-DF22-156C-5437-F0F13CF73F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53EB91-277B-DEC8-94A2-5DCD3580C5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39F88-8C26-B52D-D90C-8D8E6AFDA75F}"/>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5" name="Footer Placeholder 4">
            <a:extLst>
              <a:ext uri="{FF2B5EF4-FFF2-40B4-BE49-F238E27FC236}">
                <a16:creationId xmlns:a16="http://schemas.microsoft.com/office/drawing/2014/main" id="{631018FD-34B2-3A3A-4347-C24214A01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0FE61-9BF0-BE83-F248-F5692590A301}"/>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1851200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725A74-E3DB-5B4F-CBC2-E4ADC33DC4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03FE61-3956-E890-287D-44B016BDE9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0F904-4896-778A-2BA4-D21FEC0CCD6B}"/>
              </a:ext>
            </a:extLst>
          </p:cNvPr>
          <p:cNvSpPr>
            <a:spLocks noGrp="1"/>
          </p:cNvSpPr>
          <p:nvPr>
            <p:ph type="dt" sz="half" idx="10"/>
          </p:nvPr>
        </p:nvSpPr>
        <p:spPr/>
        <p:txBody>
          <a:bodyPr/>
          <a:lstStyle/>
          <a:p>
            <a:fld id="{24E9925B-4E5F-684A-BEA9-13E7317DA80B}" type="datetimeFigureOut">
              <a:rPr lang="en-US" smtClean="0"/>
              <a:t>9/28/2023</a:t>
            </a:fld>
            <a:endParaRPr lang="en-US"/>
          </a:p>
        </p:txBody>
      </p:sp>
      <p:sp>
        <p:nvSpPr>
          <p:cNvPr id="5" name="Footer Placeholder 4">
            <a:extLst>
              <a:ext uri="{FF2B5EF4-FFF2-40B4-BE49-F238E27FC236}">
                <a16:creationId xmlns:a16="http://schemas.microsoft.com/office/drawing/2014/main" id="{76CAFE8B-75AC-476E-DC2F-6BE3AC8D35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40261-A867-DC32-31B1-D5CC58134DCE}"/>
              </a:ext>
            </a:extLst>
          </p:cNvPr>
          <p:cNvSpPr>
            <a:spLocks noGrp="1"/>
          </p:cNvSpPr>
          <p:nvPr>
            <p:ph type="sldNum" sz="quarter" idx="12"/>
          </p:nvPr>
        </p:nvSpPr>
        <p:spPr>
          <a:xfrm>
            <a:off x="8610600" y="6356350"/>
            <a:ext cx="2743200" cy="365125"/>
          </a:xfrm>
          <a:prstGeom prst="rect">
            <a:avLst/>
          </a:prstGeom>
        </p:spPr>
        <p:txBody>
          <a:bodyPr/>
          <a:lstStyle/>
          <a:p>
            <a:fld id="{21666512-A070-7449-8B86-A844461A9065}" type="slidenum">
              <a:rPr lang="en-US" smtClean="0"/>
              <a:t>‹#›</a:t>
            </a:fld>
            <a:endParaRPr lang="en-US"/>
          </a:p>
        </p:txBody>
      </p:sp>
    </p:spTree>
    <p:extLst>
      <p:ext uri="{BB962C8B-B14F-4D97-AF65-F5344CB8AC3E}">
        <p14:creationId xmlns:p14="http://schemas.microsoft.com/office/powerpoint/2010/main" val="999138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008D94-F7A9-7EEC-7FCE-980B2160CF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0C3ACC-2C6A-C558-AFB5-6F3F3CAEAB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7082BA-0722-8044-7AFF-EC9619EF4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9925B-4E5F-684A-BEA9-13E7317DA80B}" type="datetimeFigureOut">
              <a:rPr lang="en-US" smtClean="0"/>
              <a:t>9/28/2023</a:t>
            </a:fld>
            <a:endParaRPr lang="en-US"/>
          </a:p>
        </p:txBody>
      </p:sp>
      <p:sp>
        <p:nvSpPr>
          <p:cNvPr id="5" name="Footer Placeholder 4">
            <a:extLst>
              <a:ext uri="{FF2B5EF4-FFF2-40B4-BE49-F238E27FC236}">
                <a16:creationId xmlns:a16="http://schemas.microsoft.com/office/drawing/2014/main" id="{1CD2568C-3542-2D98-1391-FDC4CB1DF5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17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75B4-BA65-0623-17B7-C7EAA5143C8E}"/>
              </a:ext>
            </a:extLst>
          </p:cNvPr>
          <p:cNvSpPr>
            <a:spLocks noGrp="1"/>
          </p:cNvSpPr>
          <p:nvPr>
            <p:ph type="title"/>
          </p:nvPr>
        </p:nvSpPr>
        <p:spPr>
          <a:xfrm>
            <a:off x="472823" y="2037888"/>
            <a:ext cx="10153748" cy="2861657"/>
          </a:xfrm>
        </p:spPr>
        <p:txBody>
          <a:bodyPr>
            <a:normAutofit/>
          </a:bodyPr>
          <a:lstStyle/>
          <a:p>
            <a:r>
              <a:rPr lang="en-GB" sz="3600" dirty="0">
                <a:solidFill>
                  <a:srgbClr val="4472C4">
                    <a:lumMod val="75000"/>
                  </a:srgbClr>
                </a:solidFill>
                <a:latin typeface="Arial" panose="020B0604020202020204" pitchFamily="34" charset="0"/>
                <a:ea typeface="+mn-ea"/>
                <a:cs typeface="Arial" panose="020B0604020202020204" pitchFamily="34" charset="0"/>
              </a:rPr>
              <a:t>Walsall Healthcare NHS Trust </a:t>
            </a:r>
            <a:br>
              <a:rPr lang="en-GB" sz="3600" dirty="0">
                <a:solidFill>
                  <a:srgbClr val="4472C4">
                    <a:lumMod val="75000"/>
                  </a:srgbClr>
                </a:solidFill>
                <a:latin typeface="Arial" panose="020B0604020202020204" pitchFamily="34" charset="0"/>
                <a:ea typeface="+mn-ea"/>
                <a:cs typeface="Arial" panose="020B0604020202020204" pitchFamily="34" charset="0"/>
              </a:rPr>
            </a:br>
            <a:r>
              <a:rPr lang="en-GB" sz="3600" dirty="0">
                <a:solidFill>
                  <a:srgbClr val="4472C4">
                    <a:lumMod val="75000"/>
                  </a:srgbClr>
                </a:solidFill>
                <a:latin typeface="Arial" panose="020B0604020202020204" pitchFamily="34" charset="0"/>
                <a:ea typeface="+mn-ea"/>
                <a:cs typeface="Arial" panose="020B0604020202020204" pitchFamily="34" charset="0"/>
              </a:rPr>
              <a:t>Annual General Meeting</a:t>
            </a:r>
            <a:br>
              <a:rPr lang="en-GB" sz="3600" dirty="0">
                <a:solidFill>
                  <a:srgbClr val="4472C4">
                    <a:lumMod val="75000"/>
                  </a:srgbClr>
                </a:solidFill>
                <a:latin typeface="Arial" panose="020B0604020202020204" pitchFamily="34" charset="0"/>
                <a:ea typeface="+mn-ea"/>
                <a:cs typeface="Arial" panose="020B0604020202020204" pitchFamily="34" charset="0"/>
              </a:rPr>
            </a:br>
            <a:br>
              <a:rPr lang="en-GB" sz="3600" dirty="0">
                <a:solidFill>
                  <a:srgbClr val="4472C4">
                    <a:lumMod val="75000"/>
                  </a:srgbClr>
                </a:solidFill>
                <a:latin typeface="Arial" panose="020B0604020202020204" pitchFamily="34" charset="0"/>
                <a:ea typeface="+mn-ea"/>
                <a:cs typeface="Arial" panose="020B0604020202020204" pitchFamily="34" charset="0"/>
              </a:rPr>
            </a:br>
            <a:r>
              <a:rPr lang="en-GB" sz="3600" dirty="0">
                <a:solidFill>
                  <a:srgbClr val="4472C4">
                    <a:lumMod val="75000"/>
                  </a:srgbClr>
                </a:solidFill>
                <a:latin typeface="Arial" panose="020B0604020202020204" pitchFamily="34" charset="0"/>
                <a:ea typeface="+mn-ea"/>
                <a:cs typeface="Arial" panose="020B0604020202020204" pitchFamily="34" charset="0"/>
              </a:rPr>
              <a:t>Sir David Nicholson KCB CBE,</a:t>
            </a:r>
            <a:br>
              <a:rPr lang="en-GB" sz="3600" dirty="0">
                <a:solidFill>
                  <a:srgbClr val="4472C4">
                    <a:lumMod val="75000"/>
                  </a:srgbClr>
                </a:solidFill>
                <a:latin typeface="Arial" panose="020B0604020202020204" pitchFamily="34" charset="0"/>
                <a:ea typeface="+mn-ea"/>
                <a:cs typeface="Arial" panose="020B0604020202020204" pitchFamily="34" charset="0"/>
              </a:rPr>
            </a:br>
            <a:r>
              <a:rPr lang="en-GB" sz="3600" dirty="0">
                <a:solidFill>
                  <a:srgbClr val="4472C4">
                    <a:lumMod val="75000"/>
                  </a:srgbClr>
                </a:solidFill>
                <a:latin typeface="Arial" panose="020B0604020202020204" pitchFamily="34" charset="0"/>
                <a:ea typeface="+mn-ea"/>
                <a:cs typeface="Arial" panose="020B0604020202020204" pitchFamily="34" charset="0"/>
              </a:rPr>
              <a:t>Chair</a:t>
            </a:r>
          </a:p>
        </p:txBody>
      </p:sp>
    </p:spTree>
    <p:extLst>
      <p:ext uri="{BB962C8B-B14F-4D97-AF65-F5344CB8AC3E}">
        <p14:creationId xmlns:p14="http://schemas.microsoft.com/office/powerpoint/2010/main" val="307374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9E759D-55FC-7766-7F2D-CC7062A2A1AD}"/>
              </a:ext>
            </a:extLst>
          </p:cNvPr>
          <p:cNvSpPr>
            <a:spLocks noGrp="1"/>
          </p:cNvSpPr>
          <p:nvPr>
            <p:ph idx="1"/>
          </p:nvPr>
        </p:nvSpPr>
        <p:spPr>
          <a:xfrm>
            <a:off x="838200" y="1124288"/>
            <a:ext cx="10515600" cy="5205491"/>
          </a:xfrm>
        </p:spPr>
        <p:txBody>
          <a:bodyPr>
            <a:normAutofit/>
          </a:bodyPr>
          <a:lstStyle/>
          <a:p>
            <a:pPr>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Welcome</a:t>
            </a:r>
          </a:p>
          <a:p>
            <a:pPr>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Apologies received</a:t>
            </a:r>
          </a:p>
          <a:p>
            <a:pPr>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Declarations of interest</a:t>
            </a:r>
          </a:p>
          <a:p>
            <a:pPr>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Minutes of the previous Annual General Meeting held on 28 September 2022</a:t>
            </a:r>
          </a:p>
          <a:p>
            <a:pPr>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Matters arising from the Minutes of the Annual General Meeting held on 28 September 2022</a:t>
            </a:r>
          </a:p>
          <a:p>
            <a:pPr>
              <a:lnSpc>
                <a:spcPct val="107000"/>
              </a:lnSpc>
              <a:spcBef>
                <a:spcPts val="0"/>
              </a:spcBef>
              <a:spcAft>
                <a:spcPts val="800"/>
              </a:spcAft>
            </a:pPr>
            <a:endParaRPr lang="en-GB"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13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75B4-BA65-0623-17B7-C7EAA5143C8E}"/>
              </a:ext>
            </a:extLst>
          </p:cNvPr>
          <p:cNvSpPr>
            <a:spLocks noGrp="1"/>
          </p:cNvSpPr>
          <p:nvPr>
            <p:ph type="title"/>
          </p:nvPr>
        </p:nvSpPr>
        <p:spPr>
          <a:xfrm>
            <a:off x="472823" y="2037889"/>
            <a:ext cx="10153748" cy="1325563"/>
          </a:xfrm>
        </p:spPr>
        <p:txBody>
          <a:bodyPr>
            <a:normAutofit/>
          </a:bodyPr>
          <a:lstStyle/>
          <a:p>
            <a:r>
              <a:rPr lang="en-GB" sz="3600" dirty="0">
                <a:solidFill>
                  <a:srgbClr val="4472C4">
                    <a:lumMod val="75000"/>
                  </a:srgbClr>
                </a:solidFill>
                <a:latin typeface="Arial" panose="020B0604020202020204" pitchFamily="34" charset="0"/>
                <a:ea typeface="+mn-ea"/>
                <a:cs typeface="Arial" panose="020B0604020202020204" pitchFamily="34" charset="0"/>
              </a:rPr>
              <a:t>Professor David Loughton CBE, </a:t>
            </a:r>
            <a:br>
              <a:rPr lang="en-GB" sz="3600" dirty="0">
                <a:solidFill>
                  <a:srgbClr val="4472C4">
                    <a:lumMod val="75000"/>
                  </a:srgbClr>
                </a:solidFill>
                <a:latin typeface="Arial" panose="020B0604020202020204" pitchFamily="34" charset="0"/>
                <a:ea typeface="+mn-ea"/>
                <a:cs typeface="Arial" panose="020B0604020202020204" pitchFamily="34" charset="0"/>
              </a:rPr>
            </a:br>
            <a:r>
              <a:rPr lang="en-GB" sz="3600" dirty="0">
                <a:solidFill>
                  <a:srgbClr val="4472C4">
                    <a:lumMod val="75000"/>
                  </a:srgbClr>
                </a:solidFill>
                <a:latin typeface="Arial" panose="020B0604020202020204" pitchFamily="34" charset="0"/>
                <a:ea typeface="+mn-ea"/>
                <a:cs typeface="Arial" panose="020B0604020202020204" pitchFamily="34" charset="0"/>
              </a:rPr>
              <a:t>Group Chief Executive</a:t>
            </a:r>
          </a:p>
        </p:txBody>
      </p:sp>
    </p:spTree>
    <p:extLst>
      <p:ext uri="{BB962C8B-B14F-4D97-AF65-F5344CB8AC3E}">
        <p14:creationId xmlns:p14="http://schemas.microsoft.com/office/powerpoint/2010/main" val="270574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202770" y="233754"/>
            <a:ext cx="11684430" cy="1052606"/>
          </a:xfrm>
        </p:spPr>
        <p:txBody>
          <a:bodyPr>
            <a:noAutofit/>
          </a:bodyPr>
          <a:lstStyle/>
          <a:p>
            <a:r>
              <a:rPr lang="en-US" sz="3700" b="1" dirty="0">
                <a:latin typeface="Arial" panose="020B0604020202020204" pitchFamily="34" charset="0"/>
                <a:cs typeface="Arial" panose="020B0604020202020204" pitchFamily="34" charset="0"/>
              </a:rPr>
              <a:t>Welcome: another extraordinary year in the NHS</a:t>
            </a:r>
          </a:p>
        </p:txBody>
      </p:sp>
      <p:sp>
        <p:nvSpPr>
          <p:cNvPr id="3" name="Content Placeholder 2">
            <a:extLst>
              <a:ext uri="{FF2B5EF4-FFF2-40B4-BE49-F238E27FC236}">
                <a16:creationId xmlns:a16="http://schemas.microsoft.com/office/drawing/2014/main" id="{B39E759D-55FC-7766-7F2D-CC7062A2A1AD}"/>
              </a:ext>
            </a:extLst>
          </p:cNvPr>
          <p:cNvSpPr>
            <a:spLocks noGrp="1"/>
          </p:cNvSpPr>
          <p:nvPr>
            <p:ph idx="1"/>
          </p:nvPr>
        </p:nvSpPr>
        <p:spPr>
          <a:xfrm>
            <a:off x="838200" y="1124288"/>
            <a:ext cx="10515600" cy="5205491"/>
          </a:xfrm>
        </p:spPr>
        <p:txBody>
          <a:bodyPr>
            <a:normAutofit/>
          </a:bodyPr>
          <a:lstStyle/>
          <a:p>
            <a:pPr marL="0" lvl="0" indent="0" algn="just">
              <a:lnSpc>
                <a:spcPct val="115000"/>
              </a:lnSpc>
              <a:spcAft>
                <a:spcPts val="1000"/>
              </a:spcAft>
              <a:buNone/>
            </a:pPr>
            <a:r>
              <a:rPr lang="en-GB" dirty="0">
                <a:latin typeface="Arial" panose="020B0604020202020204" pitchFamily="34" charset="0"/>
                <a:ea typeface="Calibri" panose="020F0502020204030204" pitchFamily="34" charset="0"/>
                <a:cs typeface="Times New Roman" panose="02020603050405020304" pitchFamily="18" charset="0"/>
              </a:rPr>
              <a:t>Key successes 2022/23:</a:t>
            </a:r>
          </a:p>
          <a:p>
            <a:pPr lvl="1">
              <a:lnSpc>
                <a:spcPct val="115000"/>
              </a:lnSpc>
              <a:spcAft>
                <a:spcPts val="1000"/>
              </a:spcAft>
            </a:pPr>
            <a:r>
              <a:rPr lang="en-GB" dirty="0">
                <a:latin typeface="Arial" panose="020B0604020202020204" pitchFamily="34" charset="0"/>
                <a:cs typeface="Times New Roman" panose="02020603050405020304" pitchFamily="18" charset="0"/>
              </a:rPr>
              <a:t>Opening of the new Urgent and Emergency Care Centre</a:t>
            </a:r>
          </a:p>
          <a:p>
            <a:pPr lvl="1">
              <a:lnSpc>
                <a:spcPct val="115000"/>
              </a:lnSpc>
              <a:spcAft>
                <a:spcPts val="1000"/>
              </a:spcAft>
            </a:pPr>
            <a:r>
              <a:rPr lang="en-GB" dirty="0">
                <a:latin typeface="Arial" panose="020B0604020202020204" pitchFamily="34" charset="0"/>
                <a:cs typeface="Times New Roman" panose="02020603050405020304" pitchFamily="18" charset="0"/>
              </a:rPr>
              <a:t>Robot arm-assisted hip and knee replacement surgery started</a:t>
            </a:r>
          </a:p>
          <a:p>
            <a:pPr lvl="1">
              <a:lnSpc>
                <a:spcPct val="115000"/>
              </a:lnSpc>
              <a:spcAft>
                <a:spcPts val="1000"/>
              </a:spcAft>
            </a:pPr>
            <a:r>
              <a:rPr lang="en-GB" dirty="0">
                <a:latin typeface="Arial" panose="020B0604020202020204" pitchFamily="34" charset="0"/>
                <a:cs typeface="Times New Roman" panose="02020603050405020304" pitchFamily="18" charset="0"/>
              </a:rPr>
              <a:t>Hundreds of patients supported through Virtual Wards</a:t>
            </a:r>
          </a:p>
          <a:p>
            <a:pPr lvl="1">
              <a:lnSpc>
                <a:spcPct val="115000"/>
              </a:lnSpc>
              <a:spcAft>
                <a:spcPts val="1000"/>
              </a:spcAft>
            </a:pPr>
            <a:r>
              <a:rPr lang="en-GB" dirty="0">
                <a:latin typeface="Arial" panose="020B0604020202020204" pitchFamily="34" charset="0"/>
                <a:cs typeface="Times New Roman" panose="02020603050405020304" pitchFamily="18" charset="0"/>
              </a:rPr>
              <a:t>One-stop head and neck imaging service introduced</a:t>
            </a:r>
          </a:p>
          <a:p>
            <a:pPr lvl="1">
              <a:lnSpc>
                <a:spcPct val="115000"/>
              </a:lnSpc>
              <a:spcAft>
                <a:spcPts val="1000"/>
              </a:spcAft>
            </a:pPr>
            <a:r>
              <a:rPr lang="en-GB" dirty="0">
                <a:latin typeface="Arial" panose="020B0604020202020204" pitchFamily="34" charset="0"/>
                <a:cs typeface="Times New Roman" panose="02020603050405020304" pitchFamily="18" charset="0"/>
              </a:rPr>
              <a:t>Legacy Mentor scheme to encourage staff retention and use skills of established workforce</a:t>
            </a:r>
          </a:p>
          <a:p>
            <a:pPr algn="just">
              <a:lnSpc>
                <a:spcPct val="115000"/>
              </a:lnSpc>
              <a:spcAft>
                <a:spcPts val="1000"/>
              </a:spcAft>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sz="2400" dirty="0">
              <a:effectLst/>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dirty="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endParaRPr lang="en-GB"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4127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250209" y="365125"/>
            <a:ext cx="11103591" cy="905735"/>
          </a:xfrm>
        </p:spPr>
        <p:txBody>
          <a:bodyPr>
            <a:noAutofit/>
          </a:bodyPr>
          <a:lstStyle/>
          <a:p>
            <a:r>
              <a:rPr lang="en-US" sz="3700" b="1" dirty="0">
                <a:latin typeface="Arial" panose="020B0604020202020204" pitchFamily="34" charset="0"/>
                <a:cs typeface="Arial" panose="020B0604020202020204" pitchFamily="34" charset="0"/>
              </a:rPr>
              <a:t>Welcome: another extraordinary year in the NHS</a:t>
            </a:r>
          </a:p>
        </p:txBody>
      </p:sp>
      <p:sp>
        <p:nvSpPr>
          <p:cNvPr id="3" name="Content Placeholder 2">
            <a:extLst>
              <a:ext uri="{FF2B5EF4-FFF2-40B4-BE49-F238E27FC236}">
                <a16:creationId xmlns:a16="http://schemas.microsoft.com/office/drawing/2014/main" id="{B39E759D-55FC-7766-7F2D-CC7062A2A1AD}"/>
              </a:ext>
            </a:extLst>
          </p:cNvPr>
          <p:cNvSpPr>
            <a:spLocks noGrp="1"/>
          </p:cNvSpPr>
          <p:nvPr>
            <p:ph idx="1"/>
          </p:nvPr>
        </p:nvSpPr>
        <p:spPr>
          <a:xfrm>
            <a:off x="838199" y="1124288"/>
            <a:ext cx="11103591" cy="5205491"/>
          </a:xfrm>
        </p:spPr>
        <p:txBody>
          <a:bodyPr>
            <a:normAutofit/>
          </a:bodyPr>
          <a:lstStyle/>
          <a:p>
            <a:pPr marL="0" indent="0">
              <a:lnSpc>
                <a:spcPct val="107000"/>
              </a:lnSpc>
              <a:spcBef>
                <a:spcPts val="0"/>
              </a:spcBef>
              <a:spcAft>
                <a:spcPts val="800"/>
              </a:spcAft>
              <a:buNone/>
            </a:pPr>
            <a:r>
              <a:rPr lang="en-GB" dirty="0">
                <a:latin typeface="Arial" panose="020B0604020202020204" pitchFamily="34" charset="0"/>
                <a:ea typeface="Calibri" panose="020F0502020204030204" pitchFamily="34" charset="0"/>
                <a:cs typeface="Times New Roman" panose="02020603050405020304" pitchFamily="18" charset="0"/>
              </a:rPr>
              <a:t>Key challenges 2022/23:</a:t>
            </a: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Major changes to the NHS landscape with the establishment of Integrated </a:t>
            </a:r>
            <a:r>
              <a:rPr lang="en-GB" dirty="0">
                <a:latin typeface="Arial" panose="020B0604020202020204" pitchFamily="34" charset="0"/>
                <a:ea typeface="Calibri" panose="020F0502020204030204" pitchFamily="34" charset="0"/>
                <a:cs typeface="Times New Roman" panose="02020603050405020304" pitchFamily="18" charset="0"/>
              </a:rPr>
              <a:t>Care Systems (I</a:t>
            </a:r>
            <a:r>
              <a:rPr lang="en-GB" dirty="0">
                <a:effectLst/>
                <a:latin typeface="Arial" panose="020B0604020202020204" pitchFamily="34" charset="0"/>
                <a:ea typeface="Calibri" panose="020F0502020204030204" pitchFamily="34" charset="0"/>
                <a:cs typeface="Times New Roman" panose="02020603050405020304" pitchFamily="18" charset="0"/>
              </a:rPr>
              <a:t>CSs) and Integrated Care Boards (ICBs) on 1 July</a:t>
            </a: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Workforce – recruitment and retention – remains an area of focus, as does staff morale set against cost-of-living crisis</a:t>
            </a: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Money – financial constraints within the system began to bite this year</a:t>
            </a: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Continued backlog in elective services – after-effects of the pandemic still being felt</a:t>
            </a: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Growing demand on urgent and emergency care services – pressure to </a:t>
            </a:r>
            <a:r>
              <a:rPr lang="en-GB" dirty="0">
                <a:latin typeface="Arial" panose="020B0604020202020204" pitchFamily="34" charset="0"/>
                <a:ea typeface="Calibri" panose="020F0502020204030204" pitchFamily="34" charset="0"/>
                <a:cs typeface="Times New Roman" panose="02020603050405020304" pitchFamily="18" charset="0"/>
              </a:rPr>
              <a:t>continually improve patient flow and create capacity</a:t>
            </a:r>
          </a:p>
        </p:txBody>
      </p:sp>
    </p:spTree>
    <p:extLst>
      <p:ext uri="{BB962C8B-B14F-4D97-AF65-F5344CB8AC3E}">
        <p14:creationId xmlns:p14="http://schemas.microsoft.com/office/powerpoint/2010/main" val="120654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838200" y="365126"/>
            <a:ext cx="10515600" cy="567030"/>
          </a:xfrm>
        </p:spPr>
        <p:txBody>
          <a:bodyPr>
            <a:noAutofit/>
          </a:bodyPr>
          <a:lstStyle/>
          <a:p>
            <a:r>
              <a:rPr lang="en-US" sz="4800" b="1" dirty="0">
                <a:latin typeface="Arial" panose="020B0604020202020204" pitchFamily="34" charset="0"/>
                <a:cs typeface="Arial" panose="020B0604020202020204" pitchFamily="34" charset="0"/>
              </a:rPr>
              <a:t>Our new joint strategy</a:t>
            </a:r>
          </a:p>
        </p:txBody>
      </p:sp>
      <p:sp>
        <p:nvSpPr>
          <p:cNvPr id="3" name="Content Placeholder 2">
            <a:extLst>
              <a:ext uri="{FF2B5EF4-FFF2-40B4-BE49-F238E27FC236}">
                <a16:creationId xmlns:a16="http://schemas.microsoft.com/office/drawing/2014/main" id="{B39E759D-55FC-7766-7F2D-CC7062A2A1AD}"/>
              </a:ext>
            </a:extLst>
          </p:cNvPr>
          <p:cNvSpPr>
            <a:spLocks noGrp="1"/>
          </p:cNvSpPr>
          <p:nvPr>
            <p:ph idx="1"/>
          </p:nvPr>
        </p:nvSpPr>
        <p:spPr>
          <a:xfrm>
            <a:off x="838200" y="1124288"/>
            <a:ext cx="10515600" cy="5205491"/>
          </a:xfrm>
        </p:spPr>
        <p:txBody>
          <a:bodyPr>
            <a:normAutofit/>
          </a:bodyPr>
          <a:lstStyle/>
          <a:p>
            <a:pPr marL="0" indent="0">
              <a:lnSpc>
                <a:spcPct val="107000"/>
              </a:lnSpc>
              <a:spcBef>
                <a:spcPts val="0"/>
              </a:spcBef>
              <a:spcAft>
                <a:spcPts val="800"/>
              </a:spcAft>
              <a:buNone/>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Our vision: </a:t>
            </a:r>
          </a:p>
          <a:p>
            <a:pPr marL="0" indent="0" algn="ctr">
              <a:lnSpc>
                <a:spcPct val="107000"/>
              </a:lnSpc>
              <a:spcBef>
                <a:spcPts val="0"/>
              </a:spcBef>
              <a:spcAft>
                <a:spcPts val="800"/>
              </a:spcAft>
              <a:buNone/>
            </a:pPr>
            <a:r>
              <a:rPr lang="en-GB" sz="2400" dirty="0">
                <a:effectLst/>
                <a:latin typeface="Arial" panose="020B0604020202020204" pitchFamily="34" charset="0"/>
                <a:ea typeface="Calibri" panose="020F0502020204030204" pitchFamily="34" charset="0"/>
                <a:cs typeface="Times New Roman" panose="02020603050405020304" pitchFamily="18" charset="0"/>
              </a:rPr>
              <a:t>	“To deliver exceptional care together </a:t>
            </a:r>
            <a:r>
              <a:rPr lang="en-GB" sz="2400" dirty="0">
                <a:latin typeface="Arial" panose="020B0604020202020204" pitchFamily="34" charset="0"/>
                <a:ea typeface="Calibri" panose="020F0502020204030204" pitchFamily="34" charset="0"/>
                <a:cs typeface="Times New Roman" panose="02020603050405020304" pitchFamily="18" charset="0"/>
              </a:rPr>
              <a:t>to improve the health and wellbeing of our communities”</a:t>
            </a:r>
          </a:p>
          <a:p>
            <a:pPr marL="0" indent="0">
              <a:lnSpc>
                <a:spcPct val="107000"/>
              </a:lnSpc>
              <a:spcBef>
                <a:spcPts val="0"/>
              </a:spcBef>
              <a:spcAft>
                <a:spcPts val="800"/>
              </a:spcAft>
              <a:buNone/>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Our new five-year strategy centres around the four Cs</a:t>
            </a:r>
          </a:p>
          <a:p>
            <a:pPr marL="0" indent="0">
              <a:lnSpc>
                <a:spcPct val="107000"/>
              </a:lnSpc>
              <a:spcBef>
                <a:spcPts val="0"/>
              </a:spcBef>
              <a:spcAft>
                <a:spcPts val="800"/>
              </a:spcAft>
              <a:buNone/>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Walsall Healthcare’s values, chosen by staff, remain as Respect, Compassion, Teamwork and Professionalism</a:t>
            </a:r>
          </a:p>
        </p:txBody>
      </p:sp>
    </p:spTree>
    <p:extLst>
      <p:ext uri="{BB962C8B-B14F-4D97-AF65-F5344CB8AC3E}">
        <p14:creationId xmlns:p14="http://schemas.microsoft.com/office/powerpoint/2010/main" val="513981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838200" y="365126"/>
            <a:ext cx="10515600" cy="567030"/>
          </a:xfrm>
        </p:spPr>
        <p:txBody>
          <a:bodyPr>
            <a:noAutofit/>
          </a:bodyPr>
          <a:lstStyle/>
          <a:p>
            <a:r>
              <a:rPr lang="en-US" sz="4800" b="1" dirty="0">
                <a:latin typeface="Arial" panose="020B0604020202020204" pitchFamily="34" charset="0"/>
                <a:cs typeface="Arial" panose="020B0604020202020204" pitchFamily="34" charset="0"/>
              </a:rPr>
              <a:t>Our new joint strategy</a:t>
            </a:r>
          </a:p>
        </p:txBody>
      </p:sp>
      <p:pic>
        <p:nvPicPr>
          <p:cNvPr id="4" name="Picture 3" descr="Diagram, text&#10;&#10;Description automatically generated">
            <a:extLst>
              <a:ext uri="{FF2B5EF4-FFF2-40B4-BE49-F238E27FC236}">
                <a16:creationId xmlns:a16="http://schemas.microsoft.com/office/drawing/2014/main" id="{2BEA3C27-A592-B299-C38F-28C2DDE6E12E}"/>
              </a:ext>
            </a:extLst>
          </p:cNvPr>
          <p:cNvPicPr>
            <a:picLocks noChangeAspect="1"/>
          </p:cNvPicPr>
          <p:nvPr/>
        </p:nvPicPr>
        <p:blipFill>
          <a:blip r:embed="rId3"/>
          <a:stretch>
            <a:fillRect/>
          </a:stretch>
        </p:blipFill>
        <p:spPr>
          <a:xfrm>
            <a:off x="2842646" y="1216403"/>
            <a:ext cx="6172418" cy="5108691"/>
          </a:xfrm>
          <a:prstGeom prst="rect">
            <a:avLst/>
          </a:prstGeom>
        </p:spPr>
      </p:pic>
    </p:spTree>
    <p:extLst>
      <p:ext uri="{BB962C8B-B14F-4D97-AF65-F5344CB8AC3E}">
        <p14:creationId xmlns:p14="http://schemas.microsoft.com/office/powerpoint/2010/main" val="2440704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838200" y="365126"/>
            <a:ext cx="10515600" cy="567030"/>
          </a:xfrm>
        </p:spPr>
        <p:txBody>
          <a:bodyPr>
            <a:noAutofit/>
          </a:bodyPr>
          <a:lstStyle/>
          <a:p>
            <a:r>
              <a:rPr lang="en-US" sz="4800" b="1" dirty="0">
                <a:latin typeface="Arial" panose="020B0604020202020204" pitchFamily="34" charset="0"/>
                <a:cs typeface="Arial" panose="020B0604020202020204" pitchFamily="34" charset="0"/>
              </a:rPr>
              <a:t>Strengthening partnerships</a:t>
            </a:r>
          </a:p>
        </p:txBody>
      </p:sp>
      <p:sp>
        <p:nvSpPr>
          <p:cNvPr id="3" name="Content Placeholder 2">
            <a:extLst>
              <a:ext uri="{FF2B5EF4-FFF2-40B4-BE49-F238E27FC236}">
                <a16:creationId xmlns:a16="http://schemas.microsoft.com/office/drawing/2014/main" id="{B39E759D-55FC-7766-7F2D-CC7062A2A1AD}"/>
              </a:ext>
            </a:extLst>
          </p:cNvPr>
          <p:cNvSpPr>
            <a:spLocks noGrp="1"/>
          </p:cNvSpPr>
          <p:nvPr>
            <p:ph idx="1"/>
          </p:nvPr>
        </p:nvSpPr>
        <p:spPr>
          <a:xfrm>
            <a:off x="838200" y="1124288"/>
            <a:ext cx="10515600" cy="5205491"/>
          </a:xfrm>
        </p:spPr>
        <p:txBody>
          <a:bodyPr>
            <a:normAutofit/>
          </a:bodyPr>
          <a:lstStyle/>
          <a:p>
            <a:pPr marL="0" indent="0">
              <a:lnSpc>
                <a:spcPct val="107000"/>
              </a:lnSpc>
              <a:spcBef>
                <a:spcPts val="0"/>
              </a:spcBef>
              <a:spcAft>
                <a:spcPts val="800"/>
              </a:spcAft>
              <a:buNone/>
            </a:pPr>
            <a:endParaRPr lang="en-GB" sz="2600" dirty="0">
              <a:effectLst/>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Our RWT and WHT joint work going from strength to strength – examples include Speech and Language Therapy, Infection Prevention and Control, Tissue Viability</a:t>
            </a:r>
          </a:p>
          <a:p>
            <a:pPr>
              <a:lnSpc>
                <a:spcPct val="107000"/>
              </a:lnSpc>
              <a:spcBef>
                <a:spcPts val="0"/>
              </a:spcBef>
              <a:spcAft>
                <a:spcPts val="800"/>
              </a:spcAft>
            </a:pPr>
            <a:endParaRPr lang="en-GB" sz="2400" dirty="0">
              <a:effectLst/>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Efforts with system partners through ICB led to set up of:</a:t>
            </a:r>
          </a:p>
          <a:p>
            <a:pPr lvl="2">
              <a:lnSpc>
                <a:spcPct val="107000"/>
              </a:lnSpc>
              <a:spcBef>
                <a:spcPts val="0"/>
              </a:spcBef>
              <a:spcAft>
                <a:spcPts val="800"/>
              </a:spcAft>
            </a:pPr>
            <a:r>
              <a:rPr lang="en-GB" sz="2400" dirty="0">
                <a:latin typeface="Arial" panose="020B0604020202020204" pitchFamily="34" charset="0"/>
                <a:ea typeface="Calibri" panose="020F0502020204030204" pitchFamily="34" charset="0"/>
                <a:cs typeface="Times New Roman" panose="02020603050405020304" pitchFamily="18" charset="0"/>
              </a:rPr>
              <a:t>Black Country Provider Collaborative </a:t>
            </a:r>
          </a:p>
          <a:p>
            <a:pPr lvl="2">
              <a:lnSpc>
                <a:spcPct val="107000"/>
              </a:lnSpc>
              <a:spcBef>
                <a:spcPts val="0"/>
              </a:spcBef>
              <a:spcAft>
                <a:spcPts val="800"/>
              </a:spcAft>
            </a:pPr>
            <a:r>
              <a:rPr lang="en-GB" sz="2400" dirty="0">
                <a:latin typeface="Arial" panose="020B0604020202020204" pitchFamily="34" charset="0"/>
                <a:ea typeface="Calibri" panose="020F0502020204030204" pitchFamily="34" charset="0"/>
                <a:cs typeface="Times New Roman" panose="02020603050405020304" pitchFamily="18" charset="0"/>
              </a:rPr>
              <a:t>Place-based partnerships – Walsall Together: Working for better health and care</a:t>
            </a:r>
          </a:p>
          <a:p>
            <a:pPr lvl="1">
              <a:lnSpc>
                <a:spcPct val="107000"/>
              </a:lnSpc>
              <a:spcBef>
                <a:spcPts val="0"/>
              </a:spcBef>
              <a:spcAft>
                <a:spcPts val="800"/>
              </a:spcAft>
            </a:pPr>
            <a:endParaRPr lang="en-GB" sz="2600" dirty="0">
              <a:latin typeface="Arial" panose="020B060402020202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GB" sz="26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0187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838200" y="365126"/>
            <a:ext cx="10515600" cy="567030"/>
          </a:xfrm>
        </p:spPr>
        <p:txBody>
          <a:bodyPr>
            <a:noAutofit/>
          </a:bodyPr>
          <a:lstStyle/>
          <a:p>
            <a:r>
              <a:rPr lang="en-US" sz="4800" b="1" dirty="0">
                <a:latin typeface="Arial" panose="020B0604020202020204" pitchFamily="34" charset="0"/>
                <a:cs typeface="Arial" panose="020B0604020202020204" pitchFamily="34" charset="0"/>
              </a:rPr>
              <a:t>Looking to the future…</a:t>
            </a:r>
            <a:endParaRPr lang="en-US" sz="4800" b="1" dirty="0"/>
          </a:p>
        </p:txBody>
      </p:sp>
      <p:sp>
        <p:nvSpPr>
          <p:cNvPr id="4" name="Content Placeholder 2">
            <a:extLst>
              <a:ext uri="{FF2B5EF4-FFF2-40B4-BE49-F238E27FC236}">
                <a16:creationId xmlns:a16="http://schemas.microsoft.com/office/drawing/2014/main" id="{D87C5CB6-F954-EA07-D795-6D0D5F1C6715}"/>
              </a:ext>
            </a:extLst>
          </p:cNvPr>
          <p:cNvSpPr>
            <a:spLocks noGrp="1"/>
          </p:cNvSpPr>
          <p:nvPr>
            <p:ph idx="1"/>
          </p:nvPr>
        </p:nvSpPr>
        <p:spPr>
          <a:xfrm>
            <a:off x="838200" y="1569493"/>
            <a:ext cx="9643281" cy="4760286"/>
          </a:xfrm>
        </p:spPr>
        <p:txBody>
          <a:bodyPr>
            <a:normAutofit/>
          </a:bodyPr>
          <a:lstStyle/>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Reducing waiting lists</a:t>
            </a: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Focus on research and innovation – expanding commercial trials</a:t>
            </a:r>
          </a:p>
          <a:p>
            <a:pPr lvl="1">
              <a:lnSpc>
                <a:spcPct val="107000"/>
              </a:lnSpc>
              <a:spcBef>
                <a:spcPts val="0"/>
              </a:spcBef>
              <a:spcAft>
                <a:spcPts val="800"/>
              </a:spcAft>
            </a:pPr>
            <a:r>
              <a:rPr lang="en-GB" dirty="0">
                <a:effectLst/>
                <a:latin typeface="Arial" panose="020B0604020202020204" pitchFamily="34" charset="0"/>
                <a:ea typeface="Calibri" panose="020F0502020204030204" pitchFamily="34" charset="0"/>
                <a:cs typeface="Times New Roman" panose="02020603050405020304" pitchFamily="18" charset="0"/>
              </a:rPr>
              <a:t>Reducing our carbon footprint</a:t>
            </a: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Maintaining low vacancy rates</a:t>
            </a: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Maximising partnership working to deliver innovation at scale – i.e. Mohs service</a:t>
            </a:r>
          </a:p>
          <a:p>
            <a:pPr lvl="1">
              <a:lnSpc>
                <a:spcPct val="107000"/>
              </a:lnSpc>
              <a:spcBef>
                <a:spcPts val="0"/>
              </a:spcBef>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Focus on reducing health inequalities </a:t>
            </a:r>
          </a:p>
        </p:txBody>
      </p:sp>
    </p:spTree>
    <p:extLst>
      <p:ext uri="{BB962C8B-B14F-4D97-AF65-F5344CB8AC3E}">
        <p14:creationId xmlns:p14="http://schemas.microsoft.com/office/powerpoint/2010/main" val="1813886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75B4-BA65-0623-17B7-C7EAA5143C8E}"/>
              </a:ext>
            </a:extLst>
          </p:cNvPr>
          <p:cNvSpPr>
            <a:spLocks noGrp="1"/>
          </p:cNvSpPr>
          <p:nvPr>
            <p:ph type="title"/>
          </p:nvPr>
        </p:nvSpPr>
        <p:spPr>
          <a:xfrm>
            <a:off x="472824" y="1674688"/>
            <a:ext cx="9697336" cy="3400745"/>
          </a:xfrm>
        </p:spPr>
        <p:txBody>
          <a:bodyPr>
            <a:normAutofit/>
          </a:bodyPr>
          <a:lstStyle/>
          <a:p>
            <a:br>
              <a:rPr lang="en-GB" dirty="0"/>
            </a:br>
            <a:endParaRPr lang="en-GB" sz="3200" dirty="0"/>
          </a:p>
        </p:txBody>
      </p:sp>
      <p:sp>
        <p:nvSpPr>
          <p:cNvPr id="3" name="TextBox 2">
            <a:extLst>
              <a:ext uri="{FF2B5EF4-FFF2-40B4-BE49-F238E27FC236}">
                <a16:creationId xmlns:a16="http://schemas.microsoft.com/office/drawing/2014/main" id="{AC26E5AA-8A66-5C14-2522-64DD620CBEF7}"/>
              </a:ext>
            </a:extLst>
          </p:cNvPr>
          <p:cNvSpPr txBox="1"/>
          <p:nvPr/>
        </p:nvSpPr>
        <p:spPr>
          <a:xfrm>
            <a:off x="1483117" y="1485400"/>
            <a:ext cx="7676750"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4472C4">
                    <a:lumMod val="75000"/>
                  </a:srgbClr>
                </a:solidFill>
                <a:effectLst/>
                <a:uLnTx/>
                <a:uFillTx/>
                <a:latin typeface="Arial" panose="020B0604020202020204" pitchFamily="34" charset="0"/>
                <a:cs typeface="Arial" panose="020B0604020202020204" pitchFamily="34" charset="0"/>
              </a:rPr>
              <a:t>Quality Account 2022/23</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4800" b="1" dirty="0">
              <a:solidFill>
                <a:srgbClr val="4472C4">
                  <a:lumMod val="75000"/>
                </a:srgbClr>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4800" b="1" dirty="0">
                <a:solidFill>
                  <a:srgbClr val="4472C4">
                    <a:lumMod val="75000"/>
                  </a:srgbClr>
                </a:solidFill>
                <a:latin typeface="Arial" panose="020B0604020202020204" pitchFamily="34" charset="0"/>
                <a:cs typeface="Arial" panose="020B0604020202020204" pitchFamily="34" charset="0"/>
              </a:rPr>
              <a:t>Lisa Carroll,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4800" b="1" dirty="0">
                <a:solidFill>
                  <a:srgbClr val="4472C4">
                    <a:lumMod val="75000"/>
                  </a:srgbClr>
                </a:solidFill>
                <a:latin typeface="Arial" panose="020B0604020202020204" pitchFamily="34" charset="0"/>
                <a:cs typeface="Arial" panose="020B0604020202020204" pitchFamily="34" charset="0"/>
              </a:rPr>
              <a:t>Chief Nursing Officer</a:t>
            </a:r>
            <a:endParaRPr kumimoji="0" lang="en-GB" sz="4800" b="1" i="0" u="none" strike="noStrike" kern="1200" cap="none" spc="0" normalizeH="0" baseline="0" noProof="0" dirty="0">
              <a:ln>
                <a:noFill/>
              </a:ln>
              <a:solidFill>
                <a:srgbClr val="4472C4">
                  <a:lumMod val="75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9889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22EED-638C-AC36-A056-C2151ABF49D7}"/>
              </a:ext>
            </a:extLst>
          </p:cNvPr>
          <p:cNvSpPr>
            <a:spLocks noGrp="1"/>
          </p:cNvSpPr>
          <p:nvPr>
            <p:ph type="title"/>
          </p:nvPr>
        </p:nvSpPr>
        <p:spPr>
          <a:xfrm>
            <a:off x="838200" y="365126"/>
            <a:ext cx="10515600" cy="797850"/>
          </a:xfrm>
        </p:spPr>
        <p:txBody>
          <a:bodyPr/>
          <a:lstStyle/>
          <a:p>
            <a:r>
              <a:rPr lang="en-GB" b="1" dirty="0">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DE582852-8A2D-07DA-0641-22DE7513EAF1}"/>
              </a:ext>
            </a:extLst>
          </p:cNvPr>
          <p:cNvSpPr>
            <a:spLocks noGrp="1"/>
          </p:cNvSpPr>
          <p:nvPr>
            <p:ph idx="1"/>
          </p:nvPr>
        </p:nvSpPr>
        <p:spPr>
          <a:xfrm>
            <a:off x="838200" y="1397285"/>
            <a:ext cx="10515600" cy="4779678"/>
          </a:xfrm>
        </p:spPr>
        <p:txBody>
          <a:bodyPr>
            <a:normAutofit/>
          </a:bodyPr>
          <a:lstStyle/>
          <a:p>
            <a:pPr lvl="1"/>
            <a:r>
              <a:rPr lang="en-GB" dirty="0">
                <a:latin typeface="Arial" panose="020B0604020202020204" pitchFamily="34" charset="0"/>
                <a:cs typeface="Times New Roman" panose="02020603050405020304" pitchFamily="18" charset="0"/>
              </a:rPr>
              <a:t>The Quality Account provides information on progress against the agreed key priorities, which include patient care, workforce and patient experience, and sets out priorities and plans for the forthcoming year.</a:t>
            </a:r>
          </a:p>
          <a:p>
            <a:pPr marL="0" indent="0">
              <a:buNone/>
            </a:pPr>
            <a:endParaRPr lang="en-GB" sz="2400" dirty="0">
              <a:latin typeface="Arial" panose="020B0604020202020204" pitchFamily="34" charset="0"/>
              <a:cs typeface="Times New Roman" panose="02020603050405020304" pitchFamily="18" charset="0"/>
            </a:endParaRPr>
          </a:p>
          <a:p>
            <a:pPr lvl="1"/>
            <a:r>
              <a:rPr lang="en-GB" dirty="0">
                <a:latin typeface="Arial" panose="020B0604020202020204" pitchFamily="34" charset="0"/>
                <a:cs typeface="Times New Roman" panose="02020603050405020304" pitchFamily="18" charset="0"/>
              </a:rPr>
              <a:t>During 2022/223 the Trust formalised the strategic collaboration between The Royal Wolverhampton NHS Trust and Walsall Healthcare NHS Trust </a:t>
            </a:r>
          </a:p>
          <a:p>
            <a:pPr marL="0" indent="0" algn="l">
              <a:buNone/>
            </a:pPr>
            <a:endParaRPr lang="en-GB" sz="2400" dirty="0">
              <a:latin typeface="Arial" panose="020B0604020202020204" pitchFamily="34" charset="0"/>
              <a:cs typeface="Times New Roman" panose="02020603050405020304" pitchFamily="18" charset="0"/>
            </a:endParaRPr>
          </a:p>
          <a:p>
            <a:pPr lvl="1"/>
            <a:r>
              <a:rPr lang="en-GB" dirty="0">
                <a:latin typeface="Arial" panose="020B0604020202020204" pitchFamily="34" charset="0"/>
                <a:cs typeface="Times New Roman" panose="02020603050405020304" pitchFamily="18" charset="0"/>
              </a:rPr>
              <a:t>The aim of this strategic collaboration is to ensure that our patients and the diverse communities we serve experience the best possible care, and are supported to achieve improved health outcomes. </a:t>
            </a:r>
          </a:p>
          <a:p>
            <a:endParaRPr lang="en-GB" dirty="0"/>
          </a:p>
        </p:txBody>
      </p:sp>
    </p:spTree>
    <p:extLst>
      <p:ext uri="{BB962C8B-B14F-4D97-AF65-F5344CB8AC3E}">
        <p14:creationId xmlns:p14="http://schemas.microsoft.com/office/powerpoint/2010/main" val="1497628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2623-1E75-B791-0E0A-7D01CAF5EB83}"/>
              </a:ext>
            </a:extLst>
          </p:cNvPr>
          <p:cNvSpPr>
            <a:spLocks noGrp="1"/>
          </p:cNvSpPr>
          <p:nvPr>
            <p:ph type="title"/>
          </p:nvPr>
        </p:nvSpPr>
        <p:spPr>
          <a:xfrm>
            <a:off x="280261" y="146761"/>
            <a:ext cx="10515600" cy="1073257"/>
          </a:xfrm>
        </p:spPr>
        <p:txBody>
          <a:bodyPr/>
          <a:lstStyle/>
          <a:p>
            <a:r>
              <a:rPr lang="en-GB" b="1" dirty="0">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55658CBD-D120-C682-2236-C27989D2EE6C}"/>
              </a:ext>
            </a:extLst>
          </p:cNvPr>
          <p:cNvSpPr>
            <a:spLocks noGrp="1"/>
          </p:cNvSpPr>
          <p:nvPr>
            <p:ph idx="1"/>
          </p:nvPr>
        </p:nvSpPr>
        <p:spPr>
          <a:xfrm>
            <a:off x="838200" y="1220018"/>
            <a:ext cx="10515600" cy="5054493"/>
          </a:xfrm>
        </p:spPr>
        <p:txBody>
          <a:bodyPr>
            <a:noAutofit/>
          </a:bodyPr>
          <a:lstStyle/>
          <a:p>
            <a:pPr marL="742950" lvl="1" indent="-285750"/>
            <a:r>
              <a:rPr lang="en-GB" sz="2200" dirty="0">
                <a:latin typeface="Arial" panose="020B0604020202020204" pitchFamily="34" charset="0"/>
                <a:cs typeface="Times New Roman" panose="02020603050405020304" pitchFamily="18" charset="0"/>
              </a:rPr>
              <a:t>The objectives for 2023/24 have been set based on the priorities of the Trust</a:t>
            </a:r>
          </a:p>
          <a:p>
            <a:pPr marL="742950" lvl="1" indent="-285750"/>
            <a:endParaRPr lang="en-GB" sz="2200" dirty="0">
              <a:latin typeface="Arial" panose="020B0604020202020204" pitchFamily="34" charset="0"/>
              <a:cs typeface="Times New Roman" panose="02020603050405020304" pitchFamily="18" charset="0"/>
            </a:endParaRPr>
          </a:p>
          <a:p>
            <a:pPr marL="742950" lvl="1" indent="-285750"/>
            <a:r>
              <a:rPr lang="en-GB" sz="2200" dirty="0">
                <a:latin typeface="Arial" panose="020B0604020202020204" pitchFamily="34" charset="0"/>
                <a:cs typeface="Times New Roman" panose="02020603050405020304" pitchFamily="18" charset="0"/>
              </a:rPr>
              <a:t>During 2022/23 a new joint strategy between The Royal Wolverhampton NHS Trust and Walsall Healthcare NHS Trust was developed and launched.</a:t>
            </a:r>
          </a:p>
          <a:p>
            <a:pPr marL="742950" lvl="1" indent="-285750"/>
            <a:endParaRPr lang="en-GB" sz="2200" dirty="0">
              <a:latin typeface="Arial" panose="020B0604020202020204" pitchFamily="34" charset="0"/>
              <a:cs typeface="Times New Roman" panose="02020603050405020304" pitchFamily="18" charset="0"/>
            </a:endParaRPr>
          </a:p>
          <a:p>
            <a:pPr marL="742950" lvl="1" indent="-285750"/>
            <a:r>
              <a:rPr lang="en-GB" sz="2200" dirty="0">
                <a:latin typeface="Arial" panose="020B0604020202020204" pitchFamily="34" charset="0"/>
                <a:cs typeface="Times New Roman" panose="02020603050405020304" pitchFamily="18" charset="0"/>
              </a:rPr>
              <a:t>Working collaboratively with staff, partners and service users, we have agreed four overarching strategic aims, which we refer to as the “four Cs”: </a:t>
            </a:r>
          </a:p>
          <a:p>
            <a:pPr lvl="2"/>
            <a:r>
              <a:rPr lang="en-GB" sz="2200" dirty="0">
                <a:latin typeface="Arial" panose="020B0604020202020204" pitchFamily="34" charset="0"/>
                <a:cs typeface="Times New Roman" panose="02020603050405020304" pitchFamily="18" charset="0"/>
              </a:rPr>
              <a:t>Excel in the delivery of Care </a:t>
            </a:r>
          </a:p>
          <a:p>
            <a:pPr lvl="2"/>
            <a:r>
              <a:rPr lang="en-GB" sz="2200" dirty="0">
                <a:latin typeface="Arial" panose="020B0604020202020204" pitchFamily="34" charset="0"/>
                <a:cs typeface="Times New Roman" panose="02020603050405020304" pitchFamily="18" charset="0"/>
              </a:rPr>
              <a:t>Support our Colleagues </a:t>
            </a:r>
          </a:p>
          <a:p>
            <a:pPr lvl="2"/>
            <a:r>
              <a:rPr lang="en-GB" sz="2200" dirty="0">
                <a:latin typeface="Arial" panose="020B0604020202020204" pitchFamily="34" charset="0"/>
                <a:cs typeface="Times New Roman" panose="02020603050405020304" pitchFamily="18" charset="0"/>
              </a:rPr>
              <a:t>Improve the health of our Communities </a:t>
            </a:r>
          </a:p>
          <a:p>
            <a:pPr lvl="2"/>
            <a:r>
              <a:rPr lang="en-GB" sz="2200" dirty="0">
                <a:latin typeface="Arial" panose="020B0604020202020204" pitchFamily="34" charset="0"/>
                <a:cs typeface="Times New Roman" panose="02020603050405020304" pitchFamily="18" charset="0"/>
              </a:rPr>
              <a:t>Effective Collaboration </a:t>
            </a:r>
          </a:p>
          <a:p>
            <a:pPr marL="914400" lvl="2" indent="0">
              <a:buNone/>
            </a:pPr>
            <a:endParaRPr lang="en-GB" sz="2200" dirty="0">
              <a:latin typeface="Arial" panose="020B0604020202020204" pitchFamily="34" charset="0"/>
              <a:cs typeface="Times New Roman" panose="02020603050405020304" pitchFamily="18" charset="0"/>
            </a:endParaRPr>
          </a:p>
          <a:p>
            <a:pPr lvl="1"/>
            <a:r>
              <a:rPr lang="en-GB" sz="2200" dirty="0">
                <a:latin typeface="Arial" panose="020B0604020202020204" pitchFamily="34" charset="0"/>
                <a:cs typeface="Times New Roman" panose="02020603050405020304" pitchFamily="18" charset="0"/>
              </a:rPr>
              <a:t>These four Cs are aligned to our overall vision, which is </a:t>
            </a:r>
          </a:p>
          <a:p>
            <a:pPr marL="457200" lvl="1" indent="0">
              <a:buNone/>
            </a:pPr>
            <a:r>
              <a:rPr lang="en-GB" sz="2200" b="1" dirty="0">
                <a:latin typeface="Arial" panose="020B0604020202020204" pitchFamily="34" charset="0"/>
                <a:cs typeface="Times New Roman" panose="02020603050405020304" pitchFamily="18" charset="0"/>
              </a:rPr>
              <a:t>	“To deliver exceptional care together to improve the health </a:t>
            </a:r>
          </a:p>
          <a:p>
            <a:pPr marL="457200" lvl="1" indent="0">
              <a:buNone/>
            </a:pPr>
            <a:r>
              <a:rPr lang="en-GB" sz="2200" b="1" dirty="0">
                <a:latin typeface="Arial" panose="020B0604020202020204" pitchFamily="34" charset="0"/>
                <a:cs typeface="Times New Roman" panose="02020603050405020304" pitchFamily="18" charset="0"/>
              </a:rPr>
              <a:t>	and wellbeing of our communities”. </a:t>
            </a:r>
          </a:p>
        </p:txBody>
      </p:sp>
    </p:spTree>
    <p:extLst>
      <p:ext uri="{BB962C8B-B14F-4D97-AF65-F5344CB8AC3E}">
        <p14:creationId xmlns:p14="http://schemas.microsoft.com/office/powerpoint/2010/main" val="365833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A114-548C-75C5-CE8A-07B6B841766D}"/>
              </a:ext>
            </a:extLst>
          </p:cNvPr>
          <p:cNvSpPr>
            <a:spLocks noGrp="1"/>
          </p:cNvSpPr>
          <p:nvPr>
            <p:ph type="title"/>
          </p:nvPr>
        </p:nvSpPr>
        <p:spPr>
          <a:xfrm>
            <a:off x="181970" y="170597"/>
            <a:ext cx="11581244" cy="1325563"/>
          </a:xfrm>
        </p:spPr>
        <p:txBody>
          <a:bodyPr/>
          <a:lstStyle/>
          <a:p>
            <a:r>
              <a:rPr lang="en-US" b="1" dirty="0">
                <a:latin typeface="Arial" panose="020B0604020202020204" pitchFamily="34" charset="0"/>
                <a:cs typeface="Arial" panose="020B0604020202020204" pitchFamily="34" charset="0"/>
              </a:rPr>
              <a:t>Quality priorities 2022/23 – looking back</a:t>
            </a:r>
            <a:endParaRPr lang="en-GB"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2A45058C-9043-3AA7-3CD0-43540A6C5604}"/>
              </a:ext>
            </a:extLst>
          </p:cNvPr>
          <p:cNvPicPr>
            <a:picLocks noGrp="1" noChangeAspect="1"/>
          </p:cNvPicPr>
          <p:nvPr>
            <p:ph idx="1"/>
          </p:nvPr>
        </p:nvPicPr>
        <p:blipFill rotWithShape="1">
          <a:blip r:embed="rId2"/>
          <a:srcRect l="6502" t="18022" r="4911" b="26499"/>
          <a:stretch/>
        </p:blipFill>
        <p:spPr>
          <a:xfrm>
            <a:off x="150125" y="1351128"/>
            <a:ext cx="11859905" cy="5336275"/>
          </a:xfrm>
          <a:prstGeom prst="rect">
            <a:avLst/>
          </a:prstGeom>
        </p:spPr>
      </p:pic>
    </p:spTree>
    <p:extLst>
      <p:ext uri="{BB962C8B-B14F-4D97-AF65-F5344CB8AC3E}">
        <p14:creationId xmlns:p14="http://schemas.microsoft.com/office/powerpoint/2010/main" val="1045148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752B5-C201-8F6E-55ED-CA4C1EE5754A}"/>
              </a:ext>
            </a:extLst>
          </p:cNvPr>
          <p:cNvSpPr>
            <a:spLocks noGrp="1"/>
          </p:cNvSpPr>
          <p:nvPr>
            <p:ph type="title"/>
          </p:nvPr>
        </p:nvSpPr>
        <p:spPr>
          <a:xfrm>
            <a:off x="272955" y="211538"/>
            <a:ext cx="10515600" cy="735706"/>
          </a:xfrm>
        </p:spPr>
        <p:txBody>
          <a:bodyPr/>
          <a:lstStyle/>
          <a:p>
            <a:r>
              <a:rPr lang="en-GB" b="1" dirty="0">
                <a:latin typeface="Arial" panose="020B0604020202020204" pitchFamily="34" charset="0"/>
                <a:cs typeface="Arial" panose="020B0604020202020204" pitchFamily="34" charset="0"/>
              </a:rPr>
              <a:t>How did we do? – Patient Safety</a:t>
            </a:r>
          </a:p>
        </p:txBody>
      </p:sp>
      <p:graphicFrame>
        <p:nvGraphicFramePr>
          <p:cNvPr id="4" name="Table 4">
            <a:extLst>
              <a:ext uri="{FF2B5EF4-FFF2-40B4-BE49-F238E27FC236}">
                <a16:creationId xmlns:a16="http://schemas.microsoft.com/office/drawing/2014/main" id="{FFD7BA3D-73CD-12E4-50DC-A80E4760763E}"/>
              </a:ext>
            </a:extLst>
          </p:cNvPr>
          <p:cNvGraphicFramePr>
            <a:graphicFrameLocks noGrp="1"/>
          </p:cNvGraphicFramePr>
          <p:nvPr>
            <p:ph idx="1"/>
            <p:extLst>
              <p:ext uri="{D42A27DB-BD31-4B8C-83A1-F6EECF244321}">
                <p14:modId xmlns:p14="http://schemas.microsoft.com/office/powerpoint/2010/main" val="1916921084"/>
              </p:ext>
            </p:extLst>
          </p:nvPr>
        </p:nvGraphicFramePr>
        <p:xfrm>
          <a:off x="272955" y="1192690"/>
          <a:ext cx="11682482" cy="5453772"/>
        </p:xfrm>
        <a:graphic>
          <a:graphicData uri="http://schemas.openxmlformats.org/drawingml/2006/table">
            <a:tbl>
              <a:tblPr firstRow="1" bandRow="1">
                <a:tableStyleId>{5C22544A-7EE6-4342-B048-85BDC9FD1C3A}</a:tableStyleId>
              </a:tblPr>
              <a:tblGrid>
                <a:gridCol w="5841241">
                  <a:extLst>
                    <a:ext uri="{9D8B030D-6E8A-4147-A177-3AD203B41FA5}">
                      <a16:colId xmlns:a16="http://schemas.microsoft.com/office/drawing/2014/main" val="2628455497"/>
                    </a:ext>
                  </a:extLst>
                </a:gridCol>
                <a:gridCol w="5841241">
                  <a:extLst>
                    <a:ext uri="{9D8B030D-6E8A-4147-A177-3AD203B41FA5}">
                      <a16:colId xmlns:a16="http://schemas.microsoft.com/office/drawing/2014/main" val="199899421"/>
                    </a:ext>
                  </a:extLst>
                </a:gridCol>
              </a:tblGrid>
              <a:tr h="476797">
                <a:tc>
                  <a:txBody>
                    <a:bodyPr/>
                    <a:lstStyle/>
                    <a:p>
                      <a:r>
                        <a:rPr lang="en-GB" dirty="0"/>
                        <a:t>Quality priority</a:t>
                      </a:r>
                    </a:p>
                  </a:txBody>
                  <a:tcPr/>
                </a:tc>
                <a:tc>
                  <a:txBody>
                    <a:bodyPr/>
                    <a:lstStyle/>
                    <a:p>
                      <a:r>
                        <a:rPr lang="en-GB" dirty="0"/>
                        <a:t>Progress</a:t>
                      </a:r>
                    </a:p>
                  </a:txBody>
                  <a:tcPr/>
                </a:tc>
                <a:extLst>
                  <a:ext uri="{0D108BD9-81ED-4DB2-BD59-A6C34878D82A}">
                    <a16:rowId xmlns:a16="http://schemas.microsoft.com/office/drawing/2014/main" val="2334383116"/>
                  </a:ext>
                </a:extLst>
              </a:tr>
              <a:tr h="1058097">
                <a:tc>
                  <a:txBody>
                    <a:bodyPr/>
                    <a:lstStyle/>
                    <a:p>
                      <a:r>
                        <a:rPr lang="en-GB" sz="1600" b="0" i="0" u="none" strike="noStrike" baseline="0" dirty="0">
                          <a:solidFill>
                            <a:srgbClr val="000000"/>
                          </a:solidFill>
                        </a:rPr>
                        <a:t>Develop and implement the Clinical Systems Framework for nursing, midwifery and Allied Health Professionals and quarterly reporting on progress/achievements to board</a:t>
                      </a:r>
                      <a:endParaRPr lang="en-GB" sz="16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baseline="0" dirty="0">
                          <a:solidFill>
                            <a:srgbClr val="000000"/>
                          </a:solidFill>
                        </a:rPr>
                        <a:t>The Quality Framework was launched on 3 April 2023. Quarterly reporting against the planned milestones will be implemented from the end of Q1 2023/24 </a:t>
                      </a:r>
                      <a:endParaRPr lang="en-GB" dirty="0"/>
                    </a:p>
                  </a:txBody>
                  <a:tcPr/>
                </a:tc>
                <a:extLst>
                  <a:ext uri="{0D108BD9-81ED-4DB2-BD59-A6C34878D82A}">
                    <a16:rowId xmlns:a16="http://schemas.microsoft.com/office/drawing/2014/main" val="1539559004"/>
                  </a:ext>
                </a:extLst>
              </a:tr>
              <a:tr h="1371607">
                <a:tc>
                  <a:txBody>
                    <a:bodyPr/>
                    <a:lstStyle/>
                    <a:p>
                      <a:r>
                        <a:rPr lang="en-GB" sz="1600" b="0" i="0" u="none" strike="noStrike" baseline="0" dirty="0">
                          <a:solidFill>
                            <a:srgbClr val="000000"/>
                          </a:solidFill>
                        </a:rPr>
                        <a:t>Develop implementation of standardised ward/department/care group/divisional dashboards to enable visibility of quality standards, harm free care, action and improvement</a:t>
                      </a:r>
                      <a:endParaRPr lang="en-GB" sz="16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baseline="0" dirty="0">
                          <a:solidFill>
                            <a:srgbClr val="000000"/>
                          </a:solidFill>
                        </a:rPr>
                        <a:t>Work has been undertaken to develop dashboards with visibility from ward to board. During 2023/24, quality boards will be standardised in all clinical areas to ensure visibility of data and actions being taken </a:t>
                      </a:r>
                      <a:endParaRPr lang="en-GB" dirty="0"/>
                    </a:p>
                  </a:txBody>
                  <a:tcPr/>
                </a:tc>
                <a:extLst>
                  <a:ext uri="{0D108BD9-81ED-4DB2-BD59-A6C34878D82A}">
                    <a16:rowId xmlns:a16="http://schemas.microsoft.com/office/drawing/2014/main" val="2463762447"/>
                  </a:ext>
                </a:extLst>
              </a:tr>
              <a:tr h="744587">
                <a:tc>
                  <a:txBody>
                    <a:bodyPr/>
                    <a:lstStyle/>
                    <a:p>
                      <a:r>
                        <a:rPr lang="en-GB" sz="1600" b="0" i="0" u="none" strike="noStrike" baseline="0" dirty="0">
                          <a:solidFill>
                            <a:srgbClr val="000000"/>
                          </a:solidFill>
                        </a:rPr>
                        <a:t>Develop and implement a ward accreditation programme </a:t>
                      </a:r>
                      <a:endParaRPr lang="en-GB" sz="16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baseline="0" dirty="0">
                          <a:solidFill>
                            <a:srgbClr val="000000"/>
                          </a:solidFill>
                        </a:rPr>
                        <a:t>A clinical accreditation programme was piloted in 2022/23 and has launched across the Trust in April 2023 </a:t>
                      </a:r>
                      <a:endParaRPr lang="en-GB" dirty="0"/>
                    </a:p>
                  </a:txBody>
                  <a:tcPr/>
                </a:tc>
                <a:extLst>
                  <a:ext uri="{0D108BD9-81ED-4DB2-BD59-A6C34878D82A}">
                    <a16:rowId xmlns:a16="http://schemas.microsoft.com/office/drawing/2014/main" val="675629115"/>
                  </a:ext>
                </a:extLst>
              </a:tr>
              <a:tr h="744587">
                <a:tc>
                  <a:txBody>
                    <a:bodyPr/>
                    <a:lstStyle/>
                    <a:p>
                      <a:r>
                        <a:rPr lang="en-GB" sz="1600" b="0" i="0" u="none" strike="noStrike" baseline="0" dirty="0">
                          <a:solidFill>
                            <a:srgbClr val="000000"/>
                          </a:solidFill>
                        </a:rPr>
                        <a:t>Cessation of agency staff in general wards </a:t>
                      </a:r>
                      <a:endParaRPr lang="en-GB" sz="16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baseline="0" dirty="0">
                          <a:solidFill>
                            <a:srgbClr val="000000"/>
                          </a:solidFill>
                        </a:rPr>
                        <a:t>The Trust has ceased agency use except in exceptional circumstances from 31 March 2023</a:t>
                      </a:r>
                      <a:endParaRPr lang="en-GB" dirty="0"/>
                    </a:p>
                  </a:txBody>
                  <a:tcPr/>
                </a:tc>
                <a:extLst>
                  <a:ext uri="{0D108BD9-81ED-4DB2-BD59-A6C34878D82A}">
                    <a16:rowId xmlns:a16="http://schemas.microsoft.com/office/drawing/2014/main" val="3834129477"/>
                  </a:ext>
                </a:extLst>
              </a:tr>
              <a:tr h="1058097">
                <a:tc>
                  <a:txBody>
                    <a:bodyPr/>
                    <a:lstStyle/>
                    <a:p>
                      <a:r>
                        <a:rPr lang="en-GB" sz="1600" b="0" i="0" u="none" strike="noStrike" baseline="0" dirty="0">
                          <a:solidFill>
                            <a:srgbClr val="000000"/>
                          </a:solidFill>
                        </a:rPr>
                        <a:t>Undertake a timely review of national reports and guidance (e.g., national maternity reports), develop action plans and monitor progress through reports to board </a:t>
                      </a:r>
                      <a:endParaRPr lang="en-GB" sz="16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baseline="0" dirty="0">
                          <a:solidFill>
                            <a:srgbClr val="000000"/>
                          </a:solidFill>
                        </a:rPr>
                        <a:t>The Trust has reviewed national reports and guidance such as the Ockenden Report 2022, developed action plans and is reporting on progress through the Quality Committee </a:t>
                      </a:r>
                      <a:endParaRPr lang="en-GB" dirty="0"/>
                    </a:p>
                  </a:txBody>
                  <a:tcPr/>
                </a:tc>
                <a:extLst>
                  <a:ext uri="{0D108BD9-81ED-4DB2-BD59-A6C34878D82A}">
                    <a16:rowId xmlns:a16="http://schemas.microsoft.com/office/drawing/2014/main" val="1215627935"/>
                  </a:ext>
                </a:extLst>
              </a:tr>
            </a:tbl>
          </a:graphicData>
        </a:graphic>
      </p:graphicFrame>
    </p:spTree>
    <p:extLst>
      <p:ext uri="{BB962C8B-B14F-4D97-AF65-F5344CB8AC3E}">
        <p14:creationId xmlns:p14="http://schemas.microsoft.com/office/powerpoint/2010/main" val="3508268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3A379-57B5-FCF8-60EC-71EBBC5EC0D4}"/>
              </a:ext>
            </a:extLst>
          </p:cNvPr>
          <p:cNvSpPr>
            <a:spLocks noGrp="1"/>
          </p:cNvSpPr>
          <p:nvPr>
            <p:ph type="title"/>
          </p:nvPr>
        </p:nvSpPr>
        <p:spPr>
          <a:xfrm>
            <a:off x="327547" y="197893"/>
            <a:ext cx="10515600" cy="638052"/>
          </a:xfrm>
        </p:spPr>
        <p:txBody>
          <a:bodyPr>
            <a:noAutofit/>
          </a:bodyPr>
          <a:lstStyle/>
          <a:p>
            <a:r>
              <a:rPr lang="en-GB" b="1" dirty="0">
                <a:latin typeface="Arial" panose="020B0604020202020204" pitchFamily="34" charset="0"/>
                <a:cs typeface="Arial" panose="020B0604020202020204" pitchFamily="34" charset="0"/>
              </a:rPr>
              <a:t>How did we do? – Workforce</a:t>
            </a:r>
          </a:p>
        </p:txBody>
      </p:sp>
      <p:graphicFrame>
        <p:nvGraphicFramePr>
          <p:cNvPr id="4" name="Table 4">
            <a:extLst>
              <a:ext uri="{FF2B5EF4-FFF2-40B4-BE49-F238E27FC236}">
                <a16:creationId xmlns:a16="http://schemas.microsoft.com/office/drawing/2014/main" id="{C13ED4CD-695D-0DDA-AFB7-361F631B5524}"/>
              </a:ext>
            </a:extLst>
          </p:cNvPr>
          <p:cNvGraphicFramePr>
            <a:graphicFrameLocks noGrp="1"/>
          </p:cNvGraphicFramePr>
          <p:nvPr>
            <p:ph idx="1"/>
            <p:extLst>
              <p:ext uri="{D42A27DB-BD31-4B8C-83A1-F6EECF244321}">
                <p14:modId xmlns:p14="http://schemas.microsoft.com/office/powerpoint/2010/main" val="2030668597"/>
              </p:ext>
            </p:extLst>
          </p:nvPr>
        </p:nvGraphicFramePr>
        <p:xfrm>
          <a:off x="327547" y="1074271"/>
          <a:ext cx="11641540" cy="5585836"/>
        </p:xfrm>
        <a:graphic>
          <a:graphicData uri="http://schemas.openxmlformats.org/drawingml/2006/table">
            <a:tbl>
              <a:tblPr firstRow="1" bandRow="1">
                <a:tableStyleId>{5C22544A-7EE6-4342-B048-85BDC9FD1C3A}</a:tableStyleId>
              </a:tblPr>
              <a:tblGrid>
                <a:gridCol w="3229392">
                  <a:extLst>
                    <a:ext uri="{9D8B030D-6E8A-4147-A177-3AD203B41FA5}">
                      <a16:colId xmlns:a16="http://schemas.microsoft.com/office/drawing/2014/main" val="968723537"/>
                    </a:ext>
                  </a:extLst>
                </a:gridCol>
                <a:gridCol w="8412148">
                  <a:extLst>
                    <a:ext uri="{9D8B030D-6E8A-4147-A177-3AD203B41FA5}">
                      <a16:colId xmlns:a16="http://schemas.microsoft.com/office/drawing/2014/main" val="3439457101"/>
                    </a:ext>
                  </a:extLst>
                </a:gridCol>
              </a:tblGrid>
              <a:tr h="452251">
                <a:tc>
                  <a:txBody>
                    <a:bodyPr/>
                    <a:lstStyle/>
                    <a:p>
                      <a:r>
                        <a:rPr lang="en-GB" dirty="0"/>
                        <a:t>Quality priority</a:t>
                      </a:r>
                    </a:p>
                  </a:txBody>
                  <a:tcPr/>
                </a:tc>
                <a:tc>
                  <a:txBody>
                    <a:bodyPr/>
                    <a:lstStyle/>
                    <a:p>
                      <a:r>
                        <a:rPr lang="en-GB" dirty="0"/>
                        <a:t>Progress</a:t>
                      </a:r>
                    </a:p>
                  </a:txBody>
                  <a:tcPr/>
                </a:tc>
                <a:extLst>
                  <a:ext uri="{0D108BD9-81ED-4DB2-BD59-A6C34878D82A}">
                    <a16:rowId xmlns:a16="http://schemas.microsoft.com/office/drawing/2014/main" val="3719851428"/>
                  </a:ext>
                </a:extLst>
              </a:tr>
              <a:tr h="1626840">
                <a:tc>
                  <a:txBody>
                    <a:bodyPr/>
                    <a:lstStyle/>
                    <a:p>
                      <a:r>
                        <a:rPr lang="en-GB" sz="1400" b="0" i="0" u="none" strike="noStrike" baseline="0" dirty="0">
                          <a:solidFill>
                            <a:srgbClr val="000000"/>
                          </a:solidFill>
                        </a:rPr>
                        <a:t>Work with partners to improve mental health services for patients </a:t>
                      </a:r>
                      <a:endParaRPr lang="en-GB" sz="1400" b="0" dirty="0"/>
                    </a:p>
                  </a:txBody>
                  <a:tcPr/>
                </a:tc>
                <a:tc>
                  <a:txBody>
                    <a:bodyPr/>
                    <a:lstStyle/>
                    <a:p>
                      <a:pPr marL="285750" indent="-285750">
                        <a:buFont typeface="Arial" panose="020B0604020202020204" pitchFamily="34" charset="0"/>
                        <a:buChar char="•"/>
                      </a:pPr>
                      <a:r>
                        <a:rPr lang="en-GB" sz="1400" b="0" i="0" u="none" strike="noStrike" baseline="0" dirty="0">
                          <a:solidFill>
                            <a:srgbClr val="000000"/>
                          </a:solidFill>
                        </a:rPr>
                        <a:t>Worked in partnership with RWT to develop a best-in-class approach to mental health services for our patients </a:t>
                      </a:r>
                    </a:p>
                    <a:p>
                      <a:pPr marL="285750" indent="-285750">
                        <a:buFont typeface="Arial" panose="020B0604020202020204" pitchFamily="34" charset="0"/>
                        <a:buChar char="•"/>
                      </a:pPr>
                      <a:r>
                        <a:rPr lang="en-GB" sz="1400" b="0" i="0" u="none" strike="noStrike" baseline="0" dirty="0">
                          <a:solidFill>
                            <a:srgbClr val="000000"/>
                          </a:solidFill>
                        </a:rPr>
                        <a:t>Appointed a lead mental health nurse and developed a comprehensive training and development programme for our staff </a:t>
                      </a:r>
                    </a:p>
                    <a:p>
                      <a:pPr marL="285750" indent="-285750">
                        <a:buFont typeface="Arial" panose="020B0604020202020204" pitchFamily="34" charset="0"/>
                        <a:buChar char="•"/>
                      </a:pPr>
                      <a:r>
                        <a:rPr lang="en-GB" sz="1400" b="0" i="0" u="none" strike="noStrike" baseline="0" dirty="0">
                          <a:solidFill>
                            <a:srgbClr val="000000"/>
                          </a:solidFill>
                        </a:rPr>
                        <a:t>Worked with partners to make improvements to the system of care and provide support to staff and patients</a:t>
                      </a:r>
                      <a:endParaRPr lang="en-GB" sz="1400" dirty="0"/>
                    </a:p>
                  </a:txBody>
                  <a:tcPr/>
                </a:tc>
                <a:extLst>
                  <a:ext uri="{0D108BD9-81ED-4DB2-BD59-A6C34878D82A}">
                    <a16:rowId xmlns:a16="http://schemas.microsoft.com/office/drawing/2014/main" val="3858462132"/>
                  </a:ext>
                </a:extLst>
              </a:tr>
              <a:tr h="11207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Develop our staff to deliver the best standards of care </a:t>
                      </a:r>
                    </a:p>
                    <a:p>
                      <a:endParaRPr lang="en-GB" sz="1400" dirty="0"/>
                    </a:p>
                  </a:txBody>
                  <a:tcPr/>
                </a:tc>
                <a:tc>
                  <a:txBody>
                    <a:bodyPr/>
                    <a:lstStyle/>
                    <a:p>
                      <a:pPr marL="285750" indent="-285750">
                        <a:buFont typeface="Arial" panose="020B0604020202020204" pitchFamily="34" charset="0"/>
                        <a:buChar char="•"/>
                      </a:pPr>
                      <a:r>
                        <a:rPr lang="en-GB" sz="1400" b="0" i="0" u="none" strike="noStrike" baseline="0" dirty="0">
                          <a:solidFill>
                            <a:srgbClr val="000000"/>
                          </a:solidFill>
                        </a:rPr>
                        <a:t>Invested in education, development and training for all staff to improve care and with an improved staff experience rating from external regulators and internal validation by survey </a:t>
                      </a:r>
                    </a:p>
                    <a:p>
                      <a:pPr marL="285750" indent="-285750">
                        <a:buFont typeface="Arial" panose="020B0604020202020204" pitchFamily="34" charset="0"/>
                        <a:buChar char="•"/>
                      </a:pPr>
                      <a:r>
                        <a:rPr lang="en-GB" sz="1400" b="0" i="0" u="none" strike="noStrike" baseline="0" dirty="0">
                          <a:solidFill>
                            <a:srgbClr val="000000"/>
                          </a:solidFill>
                        </a:rPr>
                        <a:t>Invested in our health and wellbeing offer to staff to improve staff experience</a:t>
                      </a:r>
                    </a:p>
                    <a:p>
                      <a:pPr marL="285750" indent="-285750">
                        <a:buFont typeface="Arial" panose="020B0604020202020204" pitchFamily="34" charset="0"/>
                        <a:buChar char="•"/>
                      </a:pPr>
                      <a:r>
                        <a:rPr lang="en-GB" sz="1400" b="0" i="0" u="none" strike="noStrike" baseline="0" dirty="0">
                          <a:solidFill>
                            <a:srgbClr val="000000"/>
                          </a:solidFill>
                        </a:rPr>
                        <a:t>A series of quality away days for senior nurses, midwives and AHPs have been held during 2022/23</a:t>
                      </a:r>
                      <a:endParaRPr lang="en-GB" sz="1400" dirty="0"/>
                    </a:p>
                  </a:txBody>
                  <a:tcPr/>
                </a:tc>
                <a:extLst>
                  <a:ext uri="{0D108BD9-81ED-4DB2-BD59-A6C34878D82A}">
                    <a16:rowId xmlns:a16="http://schemas.microsoft.com/office/drawing/2014/main" val="3083669331"/>
                  </a:ext>
                </a:extLst>
              </a:tr>
              <a:tr h="23860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Build a resilient clinical workforce and reduce avoidable harm </a:t>
                      </a:r>
                    </a:p>
                    <a:p>
                      <a:endParaRPr lang="en-GB" sz="1400" dirty="0"/>
                    </a:p>
                  </a:txBody>
                  <a:tcPr/>
                </a:tc>
                <a:tc>
                  <a:txBody>
                    <a:bodyPr/>
                    <a:lstStyle/>
                    <a:p>
                      <a:pPr marL="285750" indent="-285750">
                        <a:buFont typeface="Arial" panose="020B0604020202020204" pitchFamily="34" charset="0"/>
                        <a:buChar char="•"/>
                      </a:pPr>
                      <a:r>
                        <a:rPr lang="en-GB" sz="1400" b="0" i="0" u="none" strike="noStrike" baseline="0" dirty="0">
                          <a:solidFill>
                            <a:srgbClr val="000000"/>
                          </a:solidFill>
                        </a:rPr>
                        <a:t>Eliminated reliance on agency and locum resource by recruiting to revised establishments following a biannual skill mix review </a:t>
                      </a:r>
                    </a:p>
                    <a:p>
                      <a:pPr marL="285750" indent="-285750">
                        <a:buFont typeface="Arial" panose="020B0604020202020204" pitchFamily="34" charset="0"/>
                        <a:buChar char="•"/>
                      </a:pPr>
                      <a:r>
                        <a:rPr lang="en-GB" sz="1400" b="0" i="0" u="none" strike="noStrike" baseline="0" dirty="0">
                          <a:solidFill>
                            <a:srgbClr val="000000"/>
                          </a:solidFill>
                        </a:rPr>
                        <a:t>Appointed a fully substantive workforce across all work groups and achieved vacancy rates of three percent or below for clinical workforce, Nursing, Midwifery and Medical </a:t>
                      </a:r>
                    </a:p>
                    <a:p>
                      <a:pPr marL="285750" indent="-285750">
                        <a:buFont typeface="Arial" panose="020B0604020202020204" pitchFamily="34" charset="0"/>
                        <a:buChar char="•"/>
                      </a:pPr>
                      <a:r>
                        <a:rPr lang="en-GB" sz="1400" b="0" i="0" u="none" strike="noStrike" baseline="0" dirty="0">
                          <a:solidFill>
                            <a:srgbClr val="000000"/>
                          </a:solidFill>
                        </a:rPr>
                        <a:t>Increased the clinical establishment and support roles by establishing new routes to employment, including Clinical Fellows</a:t>
                      </a:r>
                    </a:p>
                    <a:p>
                      <a:pPr marL="285750" indent="-285750">
                        <a:buFont typeface="Arial" panose="020B0604020202020204" pitchFamily="34" charset="0"/>
                        <a:buChar char="•"/>
                      </a:pPr>
                      <a:r>
                        <a:rPr lang="en-GB" sz="1400" b="0" i="0" u="none" strike="noStrike" baseline="0" dirty="0">
                          <a:solidFill>
                            <a:srgbClr val="000000"/>
                          </a:solidFill>
                        </a:rPr>
                        <a:t>Improved performance against all quality and safety indicators in-year including reducing harm and improving the infection prevention rating to green </a:t>
                      </a:r>
                    </a:p>
                    <a:p>
                      <a:endParaRPr lang="en-GB" sz="1400" dirty="0"/>
                    </a:p>
                  </a:txBody>
                  <a:tcPr/>
                </a:tc>
                <a:extLst>
                  <a:ext uri="{0D108BD9-81ED-4DB2-BD59-A6C34878D82A}">
                    <a16:rowId xmlns:a16="http://schemas.microsoft.com/office/drawing/2014/main" val="3855301872"/>
                  </a:ext>
                </a:extLst>
              </a:tr>
            </a:tbl>
          </a:graphicData>
        </a:graphic>
      </p:graphicFrame>
    </p:spTree>
    <p:extLst>
      <p:ext uri="{BB962C8B-B14F-4D97-AF65-F5344CB8AC3E}">
        <p14:creationId xmlns:p14="http://schemas.microsoft.com/office/powerpoint/2010/main" val="2637770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40DF6-07D9-AC3E-670B-A3E22F6908B6}"/>
              </a:ext>
            </a:extLst>
          </p:cNvPr>
          <p:cNvSpPr>
            <a:spLocks noGrp="1"/>
          </p:cNvSpPr>
          <p:nvPr>
            <p:ph type="title"/>
          </p:nvPr>
        </p:nvSpPr>
        <p:spPr>
          <a:xfrm>
            <a:off x="259306" y="272136"/>
            <a:ext cx="10515600" cy="424988"/>
          </a:xfrm>
        </p:spPr>
        <p:txBody>
          <a:bodyPr>
            <a:noAutofit/>
          </a:bodyPr>
          <a:lstStyle/>
          <a:p>
            <a:r>
              <a:rPr lang="en-GB" b="1" dirty="0">
                <a:latin typeface="Arial" panose="020B0604020202020204" pitchFamily="34" charset="0"/>
                <a:cs typeface="Arial" panose="020B0604020202020204" pitchFamily="34" charset="0"/>
              </a:rPr>
              <a:t>How did we do? – Patient experience</a:t>
            </a:r>
          </a:p>
        </p:txBody>
      </p:sp>
      <p:graphicFrame>
        <p:nvGraphicFramePr>
          <p:cNvPr id="4" name="Table 4">
            <a:extLst>
              <a:ext uri="{FF2B5EF4-FFF2-40B4-BE49-F238E27FC236}">
                <a16:creationId xmlns:a16="http://schemas.microsoft.com/office/drawing/2014/main" id="{3FDB00A2-2393-C08C-F33A-5A192A129E45}"/>
              </a:ext>
            </a:extLst>
          </p:cNvPr>
          <p:cNvGraphicFramePr>
            <a:graphicFrameLocks noGrp="1"/>
          </p:cNvGraphicFramePr>
          <p:nvPr>
            <p:ph idx="1"/>
            <p:extLst>
              <p:ext uri="{D42A27DB-BD31-4B8C-83A1-F6EECF244321}">
                <p14:modId xmlns:p14="http://schemas.microsoft.com/office/powerpoint/2010/main" val="2340394158"/>
              </p:ext>
            </p:extLst>
          </p:nvPr>
        </p:nvGraphicFramePr>
        <p:xfrm>
          <a:off x="259306" y="896620"/>
          <a:ext cx="11723428" cy="5868609"/>
        </p:xfrm>
        <a:graphic>
          <a:graphicData uri="http://schemas.openxmlformats.org/drawingml/2006/table">
            <a:tbl>
              <a:tblPr firstRow="1" bandRow="1">
                <a:tableStyleId>{5C22544A-7EE6-4342-B048-85BDC9FD1C3A}</a:tableStyleId>
              </a:tblPr>
              <a:tblGrid>
                <a:gridCol w="5861714">
                  <a:extLst>
                    <a:ext uri="{9D8B030D-6E8A-4147-A177-3AD203B41FA5}">
                      <a16:colId xmlns:a16="http://schemas.microsoft.com/office/drawing/2014/main" val="3400960296"/>
                    </a:ext>
                  </a:extLst>
                </a:gridCol>
                <a:gridCol w="5861714">
                  <a:extLst>
                    <a:ext uri="{9D8B030D-6E8A-4147-A177-3AD203B41FA5}">
                      <a16:colId xmlns:a16="http://schemas.microsoft.com/office/drawing/2014/main" val="924851328"/>
                    </a:ext>
                  </a:extLst>
                </a:gridCol>
              </a:tblGrid>
              <a:tr h="419003">
                <a:tc>
                  <a:txBody>
                    <a:bodyPr/>
                    <a:lstStyle/>
                    <a:p>
                      <a:r>
                        <a:rPr lang="en-GB" dirty="0"/>
                        <a:t>Quality priority</a:t>
                      </a:r>
                    </a:p>
                  </a:txBody>
                  <a:tcPr/>
                </a:tc>
                <a:tc>
                  <a:txBody>
                    <a:bodyPr/>
                    <a:lstStyle/>
                    <a:p>
                      <a:r>
                        <a:rPr lang="en-GB" dirty="0"/>
                        <a:t>Progress</a:t>
                      </a:r>
                    </a:p>
                  </a:txBody>
                  <a:tcPr/>
                </a:tc>
                <a:extLst>
                  <a:ext uri="{0D108BD9-81ED-4DB2-BD59-A6C34878D82A}">
                    <a16:rowId xmlns:a16="http://schemas.microsoft.com/office/drawing/2014/main" val="1702368190"/>
                  </a:ext>
                </a:extLst>
              </a:tr>
              <a:tr h="5854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With our colleagues at RWT we will publish a patient experience strategy for 2022-2025 </a:t>
                      </a:r>
                      <a:endParaRPr lang="en-GB" sz="1400" dirty="0"/>
                    </a:p>
                  </a:txBody>
                  <a:tcPr/>
                </a:tc>
                <a:tc>
                  <a:txBody>
                    <a:bodyPr/>
                    <a:lstStyle/>
                    <a:p>
                      <a:r>
                        <a:rPr lang="en-GB" sz="1400" b="0" i="0" u="none" strike="noStrike" baseline="0" dirty="0">
                          <a:solidFill>
                            <a:srgbClr val="000000"/>
                          </a:solidFill>
                        </a:rPr>
                        <a:t>We published our joint Patient Experience Enabling Strategy </a:t>
                      </a:r>
                      <a:endParaRPr lang="en-GB" sz="1400" dirty="0"/>
                    </a:p>
                  </a:txBody>
                  <a:tcPr/>
                </a:tc>
                <a:extLst>
                  <a:ext uri="{0D108BD9-81ED-4DB2-BD59-A6C34878D82A}">
                    <a16:rowId xmlns:a16="http://schemas.microsoft.com/office/drawing/2014/main" val="3826327477"/>
                  </a:ext>
                </a:extLst>
              </a:tr>
              <a:tr h="826526">
                <a:tc>
                  <a:txBody>
                    <a:bodyPr/>
                    <a:lstStyle/>
                    <a:p>
                      <a:r>
                        <a:rPr lang="en-GB" sz="1400" b="0" i="0" u="none" strike="noStrike" baseline="0" dirty="0">
                          <a:solidFill>
                            <a:srgbClr val="000000"/>
                          </a:solidFill>
                        </a:rPr>
                        <a:t>As early adopters, with our colleagues at RWT we will continue to develop and implement the new complaint standards </a:t>
                      </a:r>
                      <a:endParaRPr lang="en-GB" sz="14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Adopted the model complaint handling procedure and produced training modules to support</a:t>
                      </a:r>
                    </a:p>
                    <a:p>
                      <a:endParaRPr lang="en-GB" sz="1400" dirty="0"/>
                    </a:p>
                  </a:txBody>
                  <a:tcPr/>
                </a:tc>
                <a:extLst>
                  <a:ext uri="{0D108BD9-81ED-4DB2-BD59-A6C34878D82A}">
                    <a16:rowId xmlns:a16="http://schemas.microsoft.com/office/drawing/2014/main" val="3911778702"/>
                  </a:ext>
                </a:extLst>
              </a:tr>
              <a:tr h="585456">
                <a:tc>
                  <a:txBody>
                    <a:bodyPr/>
                    <a:lstStyle/>
                    <a:p>
                      <a:r>
                        <a:rPr lang="en-GB" sz="1400" b="0" i="0" u="none" strike="noStrike" baseline="0" dirty="0">
                          <a:solidFill>
                            <a:srgbClr val="000000"/>
                          </a:solidFill>
                        </a:rPr>
                        <a:t>Parliamentary and Health Service Ombudsman (PHSO) Complaints Standards including e-learning training modules and tracking progress against each Trust’s self-assessment </a:t>
                      </a:r>
                      <a:endParaRPr lang="en-GB" sz="1400" b="0" dirty="0"/>
                    </a:p>
                  </a:txBody>
                  <a:tcPr/>
                </a:tc>
                <a:tc>
                  <a:txBody>
                    <a:bodyPr/>
                    <a:lstStyle/>
                    <a:p>
                      <a:r>
                        <a:rPr lang="en-GB" sz="1400" b="0" i="0" u="none" strike="noStrike" baseline="0" dirty="0">
                          <a:solidFill>
                            <a:srgbClr val="000000"/>
                          </a:solidFill>
                        </a:rPr>
                        <a:t>Undertaken a full review of templates to ensure compliance with the standards and completed the NHS assessment matrix. </a:t>
                      </a:r>
                      <a:endParaRPr lang="en-GB" sz="1400" dirty="0"/>
                    </a:p>
                  </a:txBody>
                  <a:tcPr/>
                </a:tc>
                <a:extLst>
                  <a:ext uri="{0D108BD9-81ED-4DB2-BD59-A6C34878D82A}">
                    <a16:rowId xmlns:a16="http://schemas.microsoft.com/office/drawing/2014/main" val="3654799234"/>
                  </a:ext>
                </a:extLst>
              </a:tr>
              <a:tr h="5854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We will introduce a Patient Advice Liaison Service (PALS) Chatbot – as a virtual web assistance for key queries. </a:t>
                      </a:r>
                      <a:endParaRPr lang="en-GB" sz="14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We have scoped the market and have decided to develop an in-house tool and this development is ongoing </a:t>
                      </a:r>
                      <a:endParaRPr lang="en-GB" sz="1400" dirty="0"/>
                    </a:p>
                  </a:txBody>
                  <a:tcPr/>
                </a:tc>
                <a:extLst>
                  <a:ext uri="{0D108BD9-81ED-4DB2-BD59-A6C34878D82A}">
                    <a16:rowId xmlns:a16="http://schemas.microsoft.com/office/drawing/2014/main" val="910310515"/>
                  </a:ext>
                </a:extLst>
              </a:tr>
              <a:tr h="5854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baseline="0" dirty="0">
                          <a:solidFill>
                            <a:srgbClr val="000000"/>
                          </a:solidFill>
                        </a:rPr>
                        <a:t>Improvement Matters – we will shift some emphasis from measurement matters to improvement matters 	</a:t>
                      </a:r>
                      <a:endParaRPr lang="en-GB" sz="1400" dirty="0"/>
                    </a:p>
                  </a:txBody>
                  <a:tcPr/>
                </a:tc>
                <a:tc>
                  <a:txBody>
                    <a:bodyPr/>
                    <a:lstStyle/>
                    <a:p>
                      <a:r>
                        <a:rPr lang="en-GB" sz="1400" b="0" i="0" u="none" strike="noStrike" baseline="0" dirty="0">
                          <a:solidFill>
                            <a:srgbClr val="000000"/>
                          </a:solidFill>
                        </a:rPr>
                        <a:t>We have embedded the “reflective shoes” process within our complaint process. </a:t>
                      </a:r>
                      <a:endParaRPr lang="en-GB" sz="1400" dirty="0"/>
                    </a:p>
                  </a:txBody>
                  <a:tcPr/>
                </a:tc>
                <a:extLst>
                  <a:ext uri="{0D108BD9-81ED-4DB2-BD59-A6C34878D82A}">
                    <a16:rowId xmlns:a16="http://schemas.microsoft.com/office/drawing/2014/main" val="2364975438"/>
                  </a:ext>
                </a:extLst>
              </a:tr>
              <a:tr h="1308666">
                <a:tc>
                  <a:txBody>
                    <a:bodyPr/>
                    <a:lstStyle/>
                    <a:p>
                      <a:r>
                        <a:rPr lang="en-GB" sz="1400" b="0" i="0" u="none" strike="noStrike" baseline="0" dirty="0">
                          <a:solidFill>
                            <a:srgbClr val="000000"/>
                          </a:solidFill>
                        </a:rPr>
                        <a:t>Patient Involvement – we will continue to recruit, engage, and involve patient partners in organisational decision making </a:t>
                      </a:r>
                      <a:endParaRPr lang="en-GB" sz="1400" b="0" dirty="0"/>
                    </a:p>
                  </a:txBody>
                  <a:tcPr/>
                </a:tc>
                <a:tc>
                  <a:txBody>
                    <a:bodyPr/>
                    <a:lstStyle/>
                    <a:p>
                      <a:pPr marL="285750" indent="-285750">
                        <a:buFont typeface="Arial" panose="020B0604020202020204" pitchFamily="34" charset="0"/>
                        <a:buChar char="•"/>
                      </a:pPr>
                      <a:r>
                        <a:rPr lang="en-GB" sz="1400" b="0" i="0" u="none" strike="noStrike" baseline="0" dirty="0">
                          <a:solidFill>
                            <a:srgbClr val="000000"/>
                          </a:solidFill>
                        </a:rPr>
                        <a:t>Patient partners have been involved in the development and co-design of new ward information boards </a:t>
                      </a:r>
                    </a:p>
                    <a:p>
                      <a:pPr marL="285750" indent="-285750">
                        <a:buFont typeface="Arial" panose="020B0604020202020204" pitchFamily="34" charset="0"/>
                        <a:buChar char="•"/>
                      </a:pPr>
                      <a:r>
                        <a:rPr lang="en-GB" sz="1400" b="0" i="0" u="none" strike="noStrike" baseline="0" dirty="0">
                          <a:solidFill>
                            <a:srgbClr val="000000"/>
                          </a:solidFill>
                        </a:rPr>
                        <a:t>Our partners have been involved in faith-based improvements, PLACE assessments, quality improvement work and action monitoring in response to national surveys. </a:t>
                      </a:r>
                      <a:endParaRPr lang="en-GB" sz="1400" dirty="0"/>
                    </a:p>
                  </a:txBody>
                  <a:tcPr/>
                </a:tc>
                <a:extLst>
                  <a:ext uri="{0D108BD9-81ED-4DB2-BD59-A6C34878D82A}">
                    <a16:rowId xmlns:a16="http://schemas.microsoft.com/office/drawing/2014/main" val="1487087495"/>
                  </a:ext>
                </a:extLst>
              </a:tr>
              <a:tr h="8265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kern="1200" baseline="0" dirty="0">
                          <a:solidFill>
                            <a:schemeClr val="dk1"/>
                          </a:solidFill>
                          <a:latin typeface="+mn-lt"/>
                          <a:ea typeface="+mn-ea"/>
                          <a:cs typeface="+mn-cs"/>
                        </a:rPr>
                        <a:t>We will provide new and varying voluntary opportunities for the public, hosting community recruitment events and developing a process leading to employment for those who want it</a:t>
                      </a:r>
                      <a:endParaRPr lang="en-GB" sz="1400" dirty="0"/>
                    </a:p>
                  </a:txBody>
                  <a:tcPr/>
                </a:tc>
                <a:tc>
                  <a:txBody>
                    <a:bodyPr/>
                    <a:lstStyle/>
                    <a:p>
                      <a:r>
                        <a:rPr lang="en-GB" sz="1400" dirty="0"/>
                        <a:t>Strengthened existing partnerships with Juniper Training and Manor Farm Community Centre and developed new partnerships with St John Ambulance and NHS cadets</a:t>
                      </a:r>
                    </a:p>
                  </a:txBody>
                  <a:tcPr/>
                </a:tc>
                <a:extLst>
                  <a:ext uri="{0D108BD9-81ED-4DB2-BD59-A6C34878D82A}">
                    <a16:rowId xmlns:a16="http://schemas.microsoft.com/office/drawing/2014/main" val="3596092604"/>
                  </a:ext>
                </a:extLst>
              </a:tr>
            </a:tbl>
          </a:graphicData>
        </a:graphic>
      </p:graphicFrame>
    </p:spTree>
    <p:extLst>
      <p:ext uri="{BB962C8B-B14F-4D97-AF65-F5344CB8AC3E}">
        <p14:creationId xmlns:p14="http://schemas.microsoft.com/office/powerpoint/2010/main" val="1947715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A31D-1913-5A05-6D83-5C07550E0B5B}"/>
              </a:ext>
            </a:extLst>
          </p:cNvPr>
          <p:cNvSpPr>
            <a:spLocks noGrp="1"/>
          </p:cNvSpPr>
          <p:nvPr>
            <p:ph type="title"/>
          </p:nvPr>
        </p:nvSpPr>
        <p:spPr>
          <a:xfrm>
            <a:off x="300252" y="255164"/>
            <a:ext cx="11573300" cy="931015"/>
          </a:xfrm>
        </p:spPr>
        <p:txBody>
          <a:bodyPr>
            <a:noAutofit/>
          </a:bodyPr>
          <a:lstStyle/>
          <a:p>
            <a:r>
              <a:rPr lang="en-GB" sz="3600" b="1" dirty="0">
                <a:latin typeface="Arial" panose="020B0604020202020204" pitchFamily="34" charset="0"/>
                <a:cs typeface="Arial" panose="020B0604020202020204" pitchFamily="34" charset="0"/>
              </a:rPr>
              <a:t>Our Quality priorities for 2023/24 – looking forward</a:t>
            </a:r>
          </a:p>
        </p:txBody>
      </p:sp>
      <p:graphicFrame>
        <p:nvGraphicFramePr>
          <p:cNvPr id="4" name="Table 4">
            <a:extLst>
              <a:ext uri="{FF2B5EF4-FFF2-40B4-BE49-F238E27FC236}">
                <a16:creationId xmlns:a16="http://schemas.microsoft.com/office/drawing/2014/main" id="{CB1BB64A-FA48-4C09-DFE7-C06677983AC7}"/>
              </a:ext>
            </a:extLst>
          </p:cNvPr>
          <p:cNvGraphicFramePr>
            <a:graphicFrameLocks noGrp="1"/>
          </p:cNvGraphicFramePr>
          <p:nvPr>
            <p:ph idx="1"/>
            <p:extLst>
              <p:ext uri="{D42A27DB-BD31-4B8C-83A1-F6EECF244321}">
                <p14:modId xmlns:p14="http://schemas.microsoft.com/office/powerpoint/2010/main" val="1793615092"/>
              </p:ext>
            </p:extLst>
          </p:nvPr>
        </p:nvGraphicFramePr>
        <p:xfrm>
          <a:off x="300252" y="1186179"/>
          <a:ext cx="11573301" cy="5528520"/>
        </p:xfrm>
        <a:graphic>
          <a:graphicData uri="http://schemas.openxmlformats.org/drawingml/2006/table">
            <a:tbl>
              <a:tblPr firstRow="1" bandRow="1">
                <a:tableStyleId>{5C22544A-7EE6-4342-B048-85BDC9FD1C3A}</a:tableStyleId>
              </a:tblPr>
              <a:tblGrid>
                <a:gridCol w="3857767">
                  <a:extLst>
                    <a:ext uri="{9D8B030D-6E8A-4147-A177-3AD203B41FA5}">
                      <a16:colId xmlns:a16="http://schemas.microsoft.com/office/drawing/2014/main" val="1664000953"/>
                    </a:ext>
                  </a:extLst>
                </a:gridCol>
                <a:gridCol w="3857767">
                  <a:extLst>
                    <a:ext uri="{9D8B030D-6E8A-4147-A177-3AD203B41FA5}">
                      <a16:colId xmlns:a16="http://schemas.microsoft.com/office/drawing/2014/main" val="1995820592"/>
                    </a:ext>
                  </a:extLst>
                </a:gridCol>
                <a:gridCol w="3857767">
                  <a:extLst>
                    <a:ext uri="{9D8B030D-6E8A-4147-A177-3AD203B41FA5}">
                      <a16:colId xmlns:a16="http://schemas.microsoft.com/office/drawing/2014/main" val="3068682125"/>
                    </a:ext>
                  </a:extLst>
                </a:gridCol>
              </a:tblGrid>
              <a:tr h="486830">
                <a:tc>
                  <a:txBody>
                    <a:bodyPr/>
                    <a:lstStyle/>
                    <a:p>
                      <a:pPr algn="ctr"/>
                      <a:r>
                        <a:rPr lang="en-GB" dirty="0"/>
                        <a:t>Patient safety</a:t>
                      </a:r>
                    </a:p>
                  </a:txBody>
                  <a:tcPr/>
                </a:tc>
                <a:tc>
                  <a:txBody>
                    <a:bodyPr/>
                    <a:lstStyle/>
                    <a:p>
                      <a:pPr algn="ctr"/>
                      <a:r>
                        <a:rPr lang="en-GB" dirty="0"/>
                        <a:t>Clinical effectiveness</a:t>
                      </a:r>
                    </a:p>
                  </a:txBody>
                  <a:tcPr/>
                </a:tc>
                <a:tc>
                  <a:txBody>
                    <a:bodyPr/>
                    <a:lstStyle/>
                    <a:p>
                      <a:pPr algn="ctr"/>
                      <a:r>
                        <a:rPr lang="en-GB" dirty="0"/>
                        <a:t>Patient experience</a:t>
                      </a:r>
                    </a:p>
                  </a:txBody>
                  <a:tcPr/>
                </a:tc>
                <a:extLst>
                  <a:ext uri="{0D108BD9-81ED-4DB2-BD59-A6C34878D82A}">
                    <a16:rowId xmlns:a16="http://schemas.microsoft.com/office/drawing/2014/main" val="2899395152"/>
                  </a:ext>
                </a:extLst>
              </a:tr>
              <a:tr h="1560523">
                <a:tc>
                  <a:txBody>
                    <a:bodyPr/>
                    <a:lstStyle/>
                    <a:p>
                      <a:r>
                        <a:rPr lang="en-GB" sz="1800" b="0" i="0" u="none" strike="noStrike" kern="1200" baseline="0" dirty="0">
                          <a:solidFill>
                            <a:schemeClr val="dk1"/>
                          </a:solidFill>
                          <a:latin typeface="+mn-lt"/>
                          <a:ea typeface="+mn-ea"/>
                          <a:cs typeface="+mn-cs"/>
                        </a:rPr>
                        <a:t>Embed a culture of learning and continuous improvement at all levels of the organisation. 	</a:t>
                      </a:r>
                    </a:p>
                    <a:p>
                      <a:endParaRPr lang="en-GB" dirty="0"/>
                    </a:p>
                  </a:txBody>
                  <a:tcPr/>
                </a:tc>
                <a:tc>
                  <a:txBody>
                    <a:bodyPr/>
                    <a:lstStyle/>
                    <a:p>
                      <a:r>
                        <a:rPr lang="en-GB" sz="1800" b="0" i="0" u="none" strike="noStrike" kern="1200" baseline="0" dirty="0">
                          <a:solidFill>
                            <a:schemeClr val="dk1"/>
                          </a:solidFill>
                          <a:latin typeface="+mn-lt"/>
                          <a:ea typeface="+mn-ea"/>
                          <a:cs typeface="+mn-cs"/>
                        </a:rPr>
                        <a:t>The right workforce with the right skills, in the right place at the right time 	</a:t>
                      </a:r>
                    </a:p>
                    <a:p>
                      <a:endParaRPr lang="en-GB" dirty="0"/>
                    </a:p>
                  </a:txBody>
                  <a:tcPr/>
                </a:tc>
                <a:tc>
                  <a:txBody>
                    <a:bodyPr/>
                    <a:lstStyle/>
                    <a:p>
                      <a:r>
                        <a:rPr lang="en-GB" sz="1800" b="0" i="0" u="none" strike="noStrike" kern="1200" baseline="0" dirty="0">
                          <a:solidFill>
                            <a:schemeClr val="dk1"/>
                          </a:solidFill>
                          <a:latin typeface="+mn-lt"/>
                          <a:ea typeface="+mn-ea"/>
                          <a:cs typeface="+mn-cs"/>
                        </a:rPr>
                        <a:t>Embed a culture of learning and continuous improvement at all levels of the organisation. 	</a:t>
                      </a:r>
                      <a:endParaRPr lang="en-GB" dirty="0"/>
                    </a:p>
                  </a:txBody>
                  <a:tcPr/>
                </a:tc>
                <a:extLst>
                  <a:ext uri="{0D108BD9-81ED-4DB2-BD59-A6C34878D82A}">
                    <a16:rowId xmlns:a16="http://schemas.microsoft.com/office/drawing/2014/main" val="388745395"/>
                  </a:ext>
                </a:extLst>
              </a:tr>
              <a:tr h="1920644">
                <a:tc>
                  <a:txBody>
                    <a:bodyPr/>
                    <a:lstStyle/>
                    <a:p>
                      <a:r>
                        <a:rPr lang="en-GB" sz="1800" b="0" i="0" u="none" strike="noStrike" kern="1200" baseline="0" dirty="0">
                          <a:solidFill>
                            <a:schemeClr val="dk1"/>
                          </a:solidFill>
                          <a:latin typeface="+mn-lt"/>
                          <a:ea typeface="+mn-ea"/>
                          <a:cs typeface="+mn-cs"/>
                        </a:rPr>
                        <a:t>Deliver safe and responsive urgent and emergency care in the community and in hospital. 	</a:t>
                      </a:r>
                    </a:p>
                    <a:p>
                      <a:endParaRPr lang="en-GB" dirty="0"/>
                    </a:p>
                  </a:txBody>
                  <a:tcPr/>
                </a:tc>
                <a:tc>
                  <a:txBody>
                    <a:bodyPr/>
                    <a:lstStyle/>
                    <a:p>
                      <a:r>
                        <a:rPr lang="en-GB" sz="1800" b="0" i="0" u="none" strike="noStrike" kern="1200" baseline="0" dirty="0">
                          <a:solidFill>
                            <a:schemeClr val="dk1"/>
                          </a:solidFill>
                          <a:latin typeface="+mn-lt"/>
                          <a:ea typeface="+mn-ea"/>
                          <a:cs typeface="+mn-cs"/>
                        </a:rPr>
                        <a:t>Prioritise the treatment of cancer patients, focusing on improving outcomes for those diagnosed with the disease </a:t>
                      </a:r>
                    </a:p>
                    <a:p>
                      <a:endParaRPr lang="en-GB" dirty="0"/>
                    </a:p>
                  </a:txBody>
                  <a:tcPr/>
                </a:tc>
                <a:tc>
                  <a:txBody>
                    <a:bodyPr/>
                    <a:lstStyle/>
                    <a:p>
                      <a:endParaRPr lang="en-GB"/>
                    </a:p>
                  </a:txBody>
                  <a:tcPr/>
                </a:tc>
                <a:extLst>
                  <a:ext uri="{0D108BD9-81ED-4DB2-BD59-A6C34878D82A}">
                    <a16:rowId xmlns:a16="http://schemas.microsoft.com/office/drawing/2014/main" val="489648126"/>
                  </a:ext>
                </a:extLst>
              </a:tr>
              <a:tr h="1560523">
                <a:tc>
                  <a:txBody>
                    <a:bodyPr/>
                    <a:lstStyle/>
                    <a:p>
                      <a:r>
                        <a:rPr lang="en-GB" sz="1800" b="0" i="0" u="none" strike="noStrike" kern="1200" baseline="0" dirty="0">
                          <a:solidFill>
                            <a:schemeClr val="dk1"/>
                          </a:solidFill>
                          <a:latin typeface="+mn-lt"/>
                          <a:ea typeface="+mn-ea"/>
                          <a:cs typeface="+mn-cs"/>
                        </a:rPr>
                        <a:t>Embed a culture of learning and continuous improvement at all levels of the organisation. 	</a:t>
                      </a:r>
                    </a:p>
                    <a:p>
                      <a:endParaRPr lang="en-GB" dirty="0"/>
                    </a:p>
                  </a:txBody>
                  <a:tcPr/>
                </a:tc>
                <a:tc>
                  <a:txBody>
                    <a:bodyPr/>
                    <a:lstStyle/>
                    <a:p>
                      <a:r>
                        <a:rPr lang="en-GB" sz="1800" b="0" i="0" u="none" strike="noStrike" kern="1200" baseline="0" dirty="0">
                          <a:solidFill>
                            <a:schemeClr val="dk1"/>
                          </a:solidFill>
                          <a:latin typeface="+mn-lt"/>
                          <a:ea typeface="+mn-ea"/>
                          <a:cs typeface="+mn-cs"/>
                        </a:rPr>
                        <a:t>Deliver the priorities of the National Elective Care Strategy 	</a:t>
                      </a:r>
                    </a:p>
                    <a:p>
                      <a:endParaRPr lang="en-GB" dirty="0"/>
                    </a:p>
                  </a:txBody>
                  <a:tcPr/>
                </a:tc>
                <a:tc>
                  <a:txBody>
                    <a:bodyPr/>
                    <a:lstStyle/>
                    <a:p>
                      <a:endParaRPr lang="en-GB" dirty="0"/>
                    </a:p>
                  </a:txBody>
                  <a:tcPr/>
                </a:tc>
                <a:extLst>
                  <a:ext uri="{0D108BD9-81ED-4DB2-BD59-A6C34878D82A}">
                    <a16:rowId xmlns:a16="http://schemas.microsoft.com/office/drawing/2014/main" val="1682213568"/>
                  </a:ext>
                </a:extLst>
              </a:tr>
            </a:tbl>
          </a:graphicData>
        </a:graphic>
      </p:graphicFrame>
    </p:spTree>
    <p:extLst>
      <p:ext uri="{BB962C8B-B14F-4D97-AF65-F5344CB8AC3E}">
        <p14:creationId xmlns:p14="http://schemas.microsoft.com/office/powerpoint/2010/main" val="3533590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75B4-BA65-0623-17B7-C7EAA5143C8E}"/>
              </a:ext>
            </a:extLst>
          </p:cNvPr>
          <p:cNvSpPr>
            <a:spLocks noGrp="1"/>
          </p:cNvSpPr>
          <p:nvPr>
            <p:ph type="title"/>
          </p:nvPr>
        </p:nvSpPr>
        <p:spPr>
          <a:xfrm>
            <a:off x="513767" y="2581579"/>
            <a:ext cx="9697336" cy="1772057"/>
          </a:xfrm>
        </p:spPr>
        <p:txBody>
          <a:bodyPr>
            <a:normAutofit fontScale="90000"/>
          </a:body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solidFill>
                  <a:srgbClr val="4472C4">
                    <a:lumMod val="75000"/>
                  </a:srgbClr>
                </a:solidFill>
                <a:latin typeface="Arial" panose="020B0604020202020204" pitchFamily="34" charset="0"/>
                <a:ea typeface="+mn-ea"/>
                <a:cs typeface="Arial" panose="020B0604020202020204" pitchFamily="34" charset="0"/>
              </a:rPr>
              <a:t>Finance Report 2022/23</a:t>
            </a:r>
            <a:br>
              <a:rPr lang="en-GB" dirty="0">
                <a:solidFill>
                  <a:srgbClr val="4472C4">
                    <a:lumMod val="75000"/>
                  </a:srgbClr>
                </a:solidFill>
                <a:latin typeface="Arial" panose="020B0604020202020204" pitchFamily="34" charset="0"/>
                <a:ea typeface="+mn-ea"/>
                <a:cs typeface="Arial" panose="020B0604020202020204" pitchFamily="34" charset="0"/>
              </a:rPr>
            </a:br>
            <a:br>
              <a:rPr lang="en-GB" dirty="0">
                <a:solidFill>
                  <a:srgbClr val="4472C4">
                    <a:lumMod val="75000"/>
                  </a:srgbClr>
                </a:solidFill>
                <a:latin typeface="Arial" panose="020B0604020202020204" pitchFamily="34" charset="0"/>
                <a:ea typeface="+mn-ea"/>
                <a:cs typeface="Arial" panose="020B0604020202020204" pitchFamily="34" charset="0"/>
              </a:rPr>
            </a:br>
            <a:r>
              <a:rPr lang="en-US" b="1" dirty="0">
                <a:solidFill>
                  <a:srgbClr val="4472C4">
                    <a:lumMod val="75000"/>
                  </a:srgbClr>
                </a:solidFill>
                <a:latin typeface="Arial" panose="020B0604020202020204" pitchFamily="34" charset="0"/>
                <a:cs typeface="Arial" panose="020B0604020202020204" pitchFamily="34" charset="0"/>
              </a:rPr>
              <a:t>Kevin Stringer,</a:t>
            </a:r>
            <a:br>
              <a:rPr lang="en-US" b="1" dirty="0">
                <a:solidFill>
                  <a:srgbClr val="4472C4">
                    <a:lumMod val="75000"/>
                  </a:srgbClr>
                </a:solidFill>
                <a:latin typeface="Arial" panose="020B0604020202020204" pitchFamily="34" charset="0"/>
                <a:cs typeface="Arial" panose="020B0604020202020204" pitchFamily="34" charset="0"/>
              </a:rPr>
            </a:br>
            <a:r>
              <a:rPr lang="en-US" b="1" dirty="0">
                <a:solidFill>
                  <a:srgbClr val="4472C4">
                    <a:lumMod val="75000"/>
                  </a:srgbClr>
                </a:solidFill>
                <a:latin typeface="Arial" panose="020B0604020202020204" pitchFamily="34" charset="0"/>
                <a:cs typeface="Arial" panose="020B0604020202020204" pitchFamily="34" charset="0"/>
              </a:rPr>
              <a:t>Group Chief Finance Officer</a:t>
            </a:r>
            <a:br>
              <a:rPr lang="en-US" sz="3600" b="1" dirty="0">
                <a:solidFill>
                  <a:srgbClr val="4472C4">
                    <a:lumMod val="75000"/>
                  </a:srgbClr>
                </a:solidFill>
                <a:latin typeface="Calibri" panose="020F0502020204030204"/>
              </a:rPr>
            </a:br>
            <a:endParaRPr lang="en-GB" sz="3600" dirty="0">
              <a:solidFill>
                <a:srgbClr val="4472C4">
                  <a:lumMod val="75000"/>
                </a:srgbClr>
              </a:solidFill>
              <a:latin typeface="Calibri" panose="020F0502020204030204"/>
              <a:ea typeface="+mn-ea"/>
              <a:cs typeface="+mn-cs"/>
            </a:endParaRPr>
          </a:p>
        </p:txBody>
      </p:sp>
      <p:sp>
        <p:nvSpPr>
          <p:cNvPr id="3" name="Subtitle 4">
            <a:extLst>
              <a:ext uri="{FF2B5EF4-FFF2-40B4-BE49-F238E27FC236}">
                <a16:creationId xmlns:a16="http://schemas.microsoft.com/office/drawing/2014/main" id="{CBBC89CE-D2FA-3C96-A5E2-BB617BAB085B}"/>
              </a:ext>
            </a:extLst>
          </p:cNvPr>
          <p:cNvSpPr txBox="1">
            <a:spLocks/>
          </p:cNvSpPr>
          <p:nvPr/>
        </p:nvSpPr>
        <p:spPr>
          <a:xfrm>
            <a:off x="2568332" y="3613639"/>
            <a:ext cx="4958021" cy="11272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3600" b="1" dirty="0">
              <a:solidFill>
                <a:srgbClr val="4472C4">
                  <a:lumMod val="75000"/>
                </a:srgbClr>
              </a:solidFill>
              <a:latin typeface="Calibri" panose="020F0502020204030204"/>
            </a:endParaRPr>
          </a:p>
        </p:txBody>
      </p:sp>
    </p:spTree>
    <p:extLst>
      <p:ext uri="{BB962C8B-B14F-4D97-AF65-F5344CB8AC3E}">
        <p14:creationId xmlns:p14="http://schemas.microsoft.com/office/powerpoint/2010/main" val="57709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B489-3EEC-8738-1682-30382B576107}"/>
              </a:ext>
            </a:extLst>
          </p:cNvPr>
          <p:cNvSpPr>
            <a:spLocks noGrp="1"/>
          </p:cNvSpPr>
          <p:nvPr>
            <p:ph type="title"/>
          </p:nvPr>
        </p:nvSpPr>
        <p:spPr>
          <a:xfrm>
            <a:off x="295760" y="175715"/>
            <a:ext cx="10515600" cy="1325563"/>
          </a:xfrm>
        </p:spPr>
        <p:txBody>
          <a:bodyPr/>
          <a:lstStyle/>
          <a:p>
            <a:r>
              <a:rPr lang="en-GB" sz="4400" b="1" dirty="0">
                <a:solidFill>
                  <a:schemeClr val="tx2"/>
                </a:solidFill>
                <a:latin typeface="Arial" charset="0"/>
                <a:cs typeface="R Frutiger Roman" pitchFamily="-106" charset="0"/>
              </a:rPr>
              <a:t>Trust Finances 2022/23 </a:t>
            </a:r>
            <a:endParaRPr lang="en-US" b="1" dirty="0"/>
          </a:p>
        </p:txBody>
      </p:sp>
      <p:sp>
        <p:nvSpPr>
          <p:cNvPr id="3" name="Content Placeholder 2">
            <a:extLst>
              <a:ext uri="{FF2B5EF4-FFF2-40B4-BE49-F238E27FC236}">
                <a16:creationId xmlns:a16="http://schemas.microsoft.com/office/drawing/2014/main" id="{B39E759D-55FC-7766-7F2D-CC7062A2A1AD}"/>
              </a:ext>
            </a:extLst>
          </p:cNvPr>
          <p:cNvSpPr>
            <a:spLocks noGrp="1"/>
          </p:cNvSpPr>
          <p:nvPr>
            <p:ph idx="1"/>
          </p:nvPr>
        </p:nvSpPr>
        <p:spPr>
          <a:xfrm>
            <a:off x="838200" y="1578916"/>
            <a:ext cx="7034201" cy="4699054"/>
          </a:xfrm>
        </p:spPr>
        <p:txBody>
          <a:bodyPr>
            <a:normAutofit fontScale="92500" lnSpcReduction="20000"/>
          </a:bodyPr>
          <a:lstStyle/>
          <a:p>
            <a:r>
              <a:rPr lang="en-GB" sz="2600" dirty="0">
                <a:latin typeface="Arial" panose="020B0604020202020204" pitchFamily="34" charset="0"/>
                <a:cs typeface="Times New Roman" panose="02020603050405020304" pitchFamily="18" charset="0"/>
              </a:rPr>
              <a:t>Annual Report</a:t>
            </a:r>
            <a:br>
              <a:rPr lang="en-GB" sz="2600" dirty="0">
                <a:latin typeface="Arial" panose="020B0604020202020204" pitchFamily="34" charset="0"/>
                <a:cs typeface="Times New Roman" panose="02020603050405020304" pitchFamily="18" charset="0"/>
              </a:rPr>
            </a:br>
            <a:r>
              <a:rPr lang="en-GB" sz="2600" dirty="0">
                <a:latin typeface="Arial" panose="020B0604020202020204" pitchFamily="34" charset="0"/>
                <a:cs typeface="Times New Roman" panose="02020603050405020304" pitchFamily="18" charset="0"/>
              </a:rPr>
              <a:t>	– Financial Statement on pages 51 to 52</a:t>
            </a:r>
          </a:p>
          <a:p>
            <a:br>
              <a:rPr lang="en-GB" sz="2600" dirty="0">
                <a:latin typeface="Arial" panose="020B0604020202020204" pitchFamily="34" charset="0"/>
                <a:cs typeface="Times New Roman" panose="02020603050405020304" pitchFamily="18" charset="0"/>
              </a:rPr>
            </a:br>
            <a:r>
              <a:rPr lang="en-GB" sz="2600" dirty="0">
                <a:latin typeface="Arial" panose="020B0604020202020204" pitchFamily="34" charset="0"/>
                <a:cs typeface="Times New Roman" panose="02020603050405020304" pitchFamily="18" charset="0"/>
              </a:rPr>
              <a:t>Annual Accounts and notes </a:t>
            </a:r>
            <a:br>
              <a:rPr lang="en-GB" sz="2600" dirty="0">
                <a:latin typeface="Arial" panose="020B0604020202020204" pitchFamily="34" charset="0"/>
                <a:cs typeface="Times New Roman" panose="02020603050405020304" pitchFamily="18" charset="0"/>
              </a:rPr>
            </a:br>
            <a:r>
              <a:rPr lang="en-GB" sz="2600" dirty="0">
                <a:latin typeface="Arial" panose="020B0604020202020204" pitchFamily="34" charset="0"/>
                <a:cs typeface="Times New Roman" panose="02020603050405020304" pitchFamily="18" charset="0"/>
              </a:rPr>
              <a:t>	– ‘Financial Performance Targets’ </a:t>
            </a:r>
            <a:br>
              <a:rPr lang="en-GB" sz="2600" dirty="0">
                <a:latin typeface="Arial" panose="020B0604020202020204" pitchFamily="34" charset="0"/>
                <a:cs typeface="Times New Roman" panose="02020603050405020304" pitchFamily="18" charset="0"/>
              </a:rPr>
            </a:br>
            <a:r>
              <a:rPr lang="en-GB" sz="2600" dirty="0">
                <a:latin typeface="Arial" panose="020B0604020202020204" pitchFamily="34" charset="0"/>
                <a:cs typeface="Times New Roman" panose="02020603050405020304" pitchFamily="18" charset="0"/>
              </a:rPr>
              <a:t>	notes on pages 138 to 150</a:t>
            </a:r>
            <a:br>
              <a:rPr lang="en-GB" sz="2600" dirty="0">
                <a:latin typeface="Arial" panose="020B0604020202020204" pitchFamily="34" charset="0"/>
                <a:cs typeface="Times New Roman" panose="02020603050405020304" pitchFamily="18" charset="0"/>
              </a:rPr>
            </a:br>
            <a:endParaRPr lang="en-GB" sz="2600" dirty="0">
              <a:latin typeface="Arial" panose="020B0604020202020204" pitchFamily="34" charset="0"/>
              <a:cs typeface="Times New Roman" panose="02020603050405020304" pitchFamily="18" charset="0"/>
            </a:endParaRPr>
          </a:p>
          <a:p>
            <a:r>
              <a:rPr lang="en-GB" sz="2600" dirty="0">
                <a:latin typeface="Arial" panose="020B0604020202020204" pitchFamily="34" charset="0"/>
                <a:cs typeface="Times New Roman" panose="02020603050405020304" pitchFamily="18" charset="0"/>
              </a:rPr>
              <a:t>Key messages</a:t>
            </a:r>
          </a:p>
          <a:p>
            <a:pPr marL="0" indent="0">
              <a:buNone/>
            </a:pPr>
            <a:r>
              <a:rPr lang="en-GB" sz="2600" dirty="0">
                <a:latin typeface="Arial" panose="020B0604020202020204" pitchFamily="34" charset="0"/>
                <a:cs typeface="Times New Roman" panose="02020603050405020304" pitchFamily="18" charset="0"/>
              </a:rPr>
              <a:t>	– A challenging year with pressures to 	increase the pace of elective recovery and 	deal with pressures that remain from the 	Covid-19 pandemic. The Trust still 	managed to achieve its break-even duty in 	year and make significant capital 	investment in a brand new Urgent and 	Emergency Care Centre.</a:t>
            </a:r>
          </a:p>
          <a:p>
            <a:pPr marL="0" indent="0">
              <a:buNone/>
            </a:pPr>
            <a:endParaRPr lang="en-US" dirty="0"/>
          </a:p>
        </p:txBody>
      </p:sp>
      <p:pic>
        <p:nvPicPr>
          <p:cNvPr id="5" name="Picture 4">
            <a:extLst>
              <a:ext uri="{FF2B5EF4-FFF2-40B4-BE49-F238E27FC236}">
                <a16:creationId xmlns:a16="http://schemas.microsoft.com/office/drawing/2014/main" id="{10895522-D792-3D20-1ADC-C98906603CE1}"/>
              </a:ext>
            </a:extLst>
          </p:cNvPr>
          <p:cNvPicPr>
            <a:picLocks noChangeAspect="1"/>
          </p:cNvPicPr>
          <p:nvPr/>
        </p:nvPicPr>
        <p:blipFill>
          <a:blip r:embed="rId2"/>
          <a:stretch>
            <a:fillRect/>
          </a:stretch>
        </p:blipFill>
        <p:spPr>
          <a:xfrm>
            <a:off x="8472196" y="838497"/>
            <a:ext cx="3161523" cy="4471890"/>
          </a:xfrm>
          <a:prstGeom prst="rect">
            <a:avLst/>
          </a:prstGeom>
          <a:effectLst>
            <a:softEdge rad="63500"/>
          </a:effectLst>
        </p:spPr>
      </p:pic>
    </p:spTree>
    <p:extLst>
      <p:ext uri="{BB962C8B-B14F-4D97-AF65-F5344CB8AC3E}">
        <p14:creationId xmlns:p14="http://schemas.microsoft.com/office/powerpoint/2010/main" val="2721721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p:cNvSpPr>
          <p:nvPr/>
        </p:nvSpPr>
        <p:spPr>
          <a:xfrm>
            <a:off x="258715" y="246237"/>
            <a:ext cx="8229600" cy="69418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b="1" dirty="0">
                <a:solidFill>
                  <a:schemeClr val="tx2"/>
                </a:solidFill>
                <a:latin typeface="Arial" charset="0"/>
              </a:rPr>
              <a:t>Financial Performance</a:t>
            </a:r>
          </a:p>
        </p:txBody>
      </p:sp>
      <p:sp>
        <p:nvSpPr>
          <p:cNvPr id="7" name="TextBox 6"/>
          <p:cNvSpPr txBox="1"/>
          <p:nvPr/>
        </p:nvSpPr>
        <p:spPr>
          <a:xfrm>
            <a:off x="2000901" y="4841927"/>
            <a:ext cx="80676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Accounts were fully audited by Mazars and represent a true and fair view of the organisation's financial performance</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8" name="Table 7"/>
          <p:cNvGraphicFramePr>
            <a:graphicFrameLocks noGrp="1"/>
          </p:cNvGraphicFramePr>
          <p:nvPr/>
        </p:nvGraphicFramePr>
        <p:xfrm>
          <a:off x="2038410" y="1183615"/>
          <a:ext cx="8229600" cy="3630798"/>
        </p:xfrm>
        <a:graphic>
          <a:graphicData uri="http://schemas.openxmlformats.org/drawingml/2006/table">
            <a:tbl>
              <a:tblPr firstRow="1" bandRow="1">
                <a:tableStyleId>{9D7B26C5-4107-4FEC-AEDC-1716B250A1EF}</a:tableStyleId>
              </a:tblPr>
              <a:tblGrid>
                <a:gridCol w="3920356">
                  <a:extLst>
                    <a:ext uri="{9D8B030D-6E8A-4147-A177-3AD203B41FA5}">
                      <a16:colId xmlns:a16="http://schemas.microsoft.com/office/drawing/2014/main" val="20000"/>
                    </a:ext>
                  </a:extLst>
                </a:gridCol>
                <a:gridCol w="4309244">
                  <a:extLst>
                    <a:ext uri="{9D8B030D-6E8A-4147-A177-3AD203B41FA5}">
                      <a16:colId xmlns:a16="http://schemas.microsoft.com/office/drawing/2014/main" val="20001"/>
                    </a:ext>
                  </a:extLst>
                </a:gridCol>
              </a:tblGrid>
              <a:tr h="612818">
                <a:tc>
                  <a:txBody>
                    <a:bodyPr/>
                    <a:lstStyle/>
                    <a:p>
                      <a:r>
                        <a:rPr lang="en-GB" sz="1600" dirty="0">
                          <a:solidFill>
                            <a:schemeClr val="tx1"/>
                          </a:solidFill>
                        </a:rPr>
                        <a:t>Income and Expenditure </a:t>
                      </a:r>
                      <a:br>
                        <a:rPr lang="en-GB" sz="1600" dirty="0">
                          <a:solidFill>
                            <a:schemeClr val="tx1"/>
                          </a:solidFill>
                        </a:rPr>
                      </a:br>
                      <a:endParaRPr lang="en-US" sz="1600" dirty="0">
                        <a:solidFill>
                          <a:schemeClr val="tx1"/>
                        </a:solidFill>
                        <a:latin typeface="Arial" panose="020B0604020202020204" pitchFamily="34" charset="0"/>
                        <a:cs typeface="Arial" panose="020B0604020202020204" pitchFamily="34" charset="0"/>
                      </a:endParaRP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GB" sz="1600" dirty="0">
                          <a:solidFill>
                            <a:schemeClr val="tx1"/>
                          </a:solidFill>
                        </a:rPr>
                        <a:t>Actual £0.4m surplus </a:t>
                      </a:r>
                      <a:br>
                        <a:rPr lang="en-GB" sz="1600" dirty="0">
                          <a:solidFill>
                            <a:schemeClr val="tx1"/>
                          </a:solidFill>
                        </a:rPr>
                      </a:br>
                      <a:r>
                        <a:rPr lang="en-GB" sz="1600" dirty="0">
                          <a:solidFill>
                            <a:schemeClr val="tx1"/>
                          </a:solidFill>
                        </a:rPr>
                        <a:t>(after</a:t>
                      </a:r>
                      <a:r>
                        <a:rPr lang="en-GB" sz="1600" baseline="0" dirty="0">
                          <a:solidFill>
                            <a:schemeClr val="tx1"/>
                          </a:solidFill>
                        </a:rPr>
                        <a:t> technical changes</a:t>
                      </a:r>
                      <a:r>
                        <a:rPr lang="en-GB" sz="1600" dirty="0">
                          <a:solidFill>
                            <a:schemeClr val="tx1"/>
                          </a:solidFill>
                        </a:rPr>
                        <a:t>)</a:t>
                      </a:r>
                      <a:endParaRPr lang="en-US" sz="1600" dirty="0">
                        <a:solidFill>
                          <a:schemeClr val="tx1"/>
                        </a:solidFill>
                        <a:latin typeface="Arial" panose="020B0604020202020204" pitchFamily="34" charset="0"/>
                        <a:cs typeface="Arial" panose="020B0604020202020204" pitchFamily="34" charset="0"/>
                      </a:endParaRP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12818">
                <a:tc>
                  <a:txBody>
                    <a:bodyPr/>
                    <a:lstStyle/>
                    <a:p>
                      <a:r>
                        <a:rPr lang="en-US" sz="1600" b="1" dirty="0"/>
                        <a:t>Breakeven Performance</a:t>
                      </a:r>
                      <a:br>
                        <a:rPr lang="en-US" sz="1600" b="1" dirty="0"/>
                      </a:br>
                      <a:r>
                        <a:rPr lang="en-US" sz="1600" b="1" dirty="0"/>
                        <a:t>(To</a:t>
                      </a:r>
                      <a:r>
                        <a:rPr lang="en-US" sz="1600" b="1" baseline="0" dirty="0"/>
                        <a:t> break even ‘year on year’)</a:t>
                      </a:r>
                      <a:endParaRPr lang="en-US" sz="1600" b="1" dirty="0">
                        <a:latin typeface="Arial" panose="020B0604020202020204" pitchFamily="34" charset="0"/>
                        <a:cs typeface="Arial" panose="020B0604020202020204" pitchFamily="34" charset="0"/>
                      </a:endParaRPr>
                    </a:p>
                  </a:txBody>
                  <a:tcPr>
                    <a:lnT w="12700" cmpd="sng">
                      <a:noFill/>
                    </a:lnT>
                    <a:solidFill>
                      <a:schemeClr val="bg2">
                        <a:lumMod val="75000"/>
                        <a:alpha val="20000"/>
                      </a:schemeClr>
                    </a:solidFill>
                  </a:tcPr>
                </a:tc>
                <a:tc>
                  <a:txBody>
                    <a:bodyPr/>
                    <a:lstStyle/>
                    <a:p>
                      <a:r>
                        <a:rPr lang="en-US" sz="1600" b="1" dirty="0"/>
                        <a:t>Improved cumulative position to</a:t>
                      </a:r>
                      <a:r>
                        <a:rPr lang="en-US" sz="1600" b="1" baseline="0" dirty="0"/>
                        <a:t> £61.3m deficit</a:t>
                      </a:r>
                      <a:endParaRPr lang="en-US" sz="1600" b="1" dirty="0">
                        <a:latin typeface="Arial" panose="020B0604020202020204" pitchFamily="34" charset="0"/>
                        <a:cs typeface="Arial" panose="020B0604020202020204" pitchFamily="34" charset="0"/>
                      </a:endParaRPr>
                    </a:p>
                  </a:txBody>
                  <a:tcPr>
                    <a:lnT w="12700" cmpd="sng">
                      <a:noFill/>
                    </a:lnT>
                    <a:solidFill>
                      <a:schemeClr val="bg2">
                        <a:lumMod val="75000"/>
                        <a:alpha val="20000"/>
                      </a:schemeClr>
                    </a:solidFill>
                  </a:tcPr>
                </a:tc>
                <a:extLst>
                  <a:ext uri="{0D108BD9-81ED-4DB2-BD59-A6C34878D82A}">
                    <a16:rowId xmlns:a16="http://schemas.microsoft.com/office/drawing/2014/main" val="10001"/>
                  </a:ext>
                </a:extLst>
              </a:tr>
              <a:tr h="612818">
                <a:tc>
                  <a:txBody>
                    <a:bodyPr/>
                    <a:lstStyle/>
                    <a:p>
                      <a:r>
                        <a:rPr lang="en-GB" sz="1600" b="1" dirty="0"/>
                        <a:t>External Financing</a:t>
                      </a:r>
                      <a:r>
                        <a:rPr lang="en-GB" sz="1600" b="1" baseline="0" dirty="0"/>
                        <a:t> Limit </a:t>
                      </a:r>
                      <a:br>
                        <a:rPr lang="en-GB" sz="1600" b="1" baseline="0" dirty="0"/>
                      </a:br>
                      <a:r>
                        <a:rPr lang="en-GB" sz="1600" b="1" baseline="0" dirty="0"/>
                        <a:t>(Target = not to overshoot)</a:t>
                      </a:r>
                      <a:endParaRPr lang="en-US" sz="1600" b="1" dirty="0">
                        <a:latin typeface="Arial" panose="020B0604020202020204" pitchFamily="34" charset="0"/>
                        <a:cs typeface="Arial" panose="020B0604020202020204" pitchFamily="34" charset="0"/>
                      </a:endParaRPr>
                    </a:p>
                  </a:txBody>
                  <a:tcPr/>
                </a:tc>
                <a:tc>
                  <a:txBody>
                    <a:bodyPr/>
                    <a:lstStyle/>
                    <a:p>
                      <a:r>
                        <a:rPr lang="en-GB" sz="1600" b="1" dirty="0"/>
                        <a:t>Achieved</a:t>
                      </a:r>
                      <a:endParaRPr lang="en-US"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612818">
                <a:tc>
                  <a:txBody>
                    <a:bodyPr/>
                    <a:lstStyle/>
                    <a:p>
                      <a:r>
                        <a:rPr lang="en-GB" sz="1600" b="1" dirty="0"/>
                        <a:t>Capital</a:t>
                      </a:r>
                      <a:r>
                        <a:rPr lang="en-GB" sz="1600" b="1" baseline="0" dirty="0"/>
                        <a:t> Resource Limit </a:t>
                      </a:r>
                      <a:br>
                        <a:rPr lang="en-GB" sz="1600" b="1" baseline="0" dirty="0"/>
                      </a:br>
                      <a:r>
                        <a:rPr lang="en-GB" sz="1600" b="1" baseline="0" dirty="0"/>
                        <a:t>(Target = not to overshoot)</a:t>
                      </a:r>
                      <a:endParaRPr lang="en-US" sz="1600" b="1" dirty="0">
                        <a:latin typeface="Arial" panose="020B0604020202020204" pitchFamily="34" charset="0"/>
                        <a:cs typeface="Arial" panose="020B0604020202020204" pitchFamily="34" charset="0"/>
                      </a:endParaRPr>
                    </a:p>
                  </a:txBody>
                  <a:tcPr>
                    <a:solidFill>
                      <a:schemeClr val="bg2">
                        <a:lumMod val="75000"/>
                        <a:alpha val="20000"/>
                      </a:schemeClr>
                    </a:solidFill>
                  </a:tcPr>
                </a:tc>
                <a:tc>
                  <a:txBody>
                    <a:bodyPr/>
                    <a:lstStyle/>
                    <a:p>
                      <a:r>
                        <a:rPr lang="en-GB" sz="1600" b="1" dirty="0"/>
                        <a:t>Achieved</a:t>
                      </a:r>
                      <a:endParaRPr lang="en-US" sz="1600" b="1" dirty="0"/>
                    </a:p>
                    <a:p>
                      <a:r>
                        <a:rPr lang="en-GB" sz="1600" b="1" dirty="0"/>
                        <a:t>Spend of £41.9million</a:t>
                      </a:r>
                      <a:endParaRPr lang="en-GB" sz="1600" b="1" dirty="0">
                        <a:latin typeface="Arial" panose="020B0604020202020204" pitchFamily="34" charset="0"/>
                        <a:cs typeface="Arial" panose="020B0604020202020204" pitchFamily="34" charset="0"/>
                      </a:endParaRPr>
                    </a:p>
                  </a:txBody>
                  <a:tcPr>
                    <a:solidFill>
                      <a:schemeClr val="bg2">
                        <a:lumMod val="75000"/>
                        <a:alpha val="20000"/>
                      </a:schemeClr>
                    </a:solidFill>
                  </a:tcPr>
                </a:tc>
                <a:extLst>
                  <a:ext uri="{0D108BD9-81ED-4DB2-BD59-A6C34878D82A}">
                    <a16:rowId xmlns:a16="http://schemas.microsoft.com/office/drawing/2014/main" val="10003"/>
                  </a:ext>
                </a:extLst>
              </a:tr>
              <a:tr h="589763">
                <a:tc>
                  <a:txBody>
                    <a:bodyPr/>
                    <a:lstStyle/>
                    <a:p>
                      <a:r>
                        <a:rPr lang="en-US" sz="1600" b="1" dirty="0"/>
                        <a:t>Closing Cash Balance</a:t>
                      </a:r>
                      <a:endParaRPr lang="en-US" sz="1600" b="1" dirty="0">
                        <a:latin typeface="Arial" panose="020B0604020202020204" pitchFamily="34" charset="0"/>
                        <a:cs typeface="Arial" panose="020B0604020202020204" pitchFamily="34" charset="0"/>
                      </a:endParaRPr>
                    </a:p>
                  </a:txBody>
                  <a:tcPr/>
                </a:tc>
                <a:tc>
                  <a:txBody>
                    <a:bodyPr/>
                    <a:lstStyle/>
                    <a:p>
                      <a:r>
                        <a:rPr lang="en-GB" sz="1600" b="1" dirty="0"/>
                        <a:t>£38.4m</a:t>
                      </a:r>
                      <a:endParaRPr lang="en-GB"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3620225"/>
                  </a:ext>
                </a:extLst>
              </a:tr>
              <a:tr h="589763">
                <a:tc>
                  <a:txBody>
                    <a:bodyPr/>
                    <a:lstStyle/>
                    <a:p>
                      <a:r>
                        <a:rPr lang="en-US" sz="1600" b="1" dirty="0"/>
                        <a:t>BPPC Performance</a:t>
                      </a:r>
                      <a:endParaRPr lang="en-US" sz="1600" b="1" dirty="0">
                        <a:latin typeface="Arial" panose="020B0604020202020204" pitchFamily="34" charset="0"/>
                        <a:cs typeface="Arial" panose="020B0604020202020204" pitchFamily="34" charset="0"/>
                      </a:endParaRPr>
                    </a:p>
                  </a:txBody>
                  <a:tcPr>
                    <a:solidFill>
                      <a:schemeClr val="bg2">
                        <a:lumMod val="75000"/>
                        <a:alpha val="20000"/>
                      </a:schemeClr>
                    </a:solidFill>
                  </a:tcPr>
                </a:tc>
                <a:tc>
                  <a:txBody>
                    <a:bodyPr/>
                    <a:lstStyle/>
                    <a:p>
                      <a:r>
                        <a:rPr lang="en-GB" sz="1600" b="1" dirty="0"/>
                        <a:t>91.1% value and 89.2% volume</a:t>
                      </a:r>
                    </a:p>
                    <a:p>
                      <a:r>
                        <a:rPr lang="en-GB" sz="1200" b="1" dirty="0"/>
                        <a:t>(Target 95%)</a:t>
                      </a:r>
                      <a:endParaRPr lang="en-GB" sz="1200" b="1" i="1" dirty="0">
                        <a:latin typeface="Arial" panose="020B0604020202020204" pitchFamily="34" charset="0"/>
                        <a:cs typeface="Arial" panose="020B0604020202020204" pitchFamily="34" charset="0"/>
                      </a:endParaRPr>
                    </a:p>
                  </a:txBody>
                  <a:tcPr>
                    <a:solidFill>
                      <a:schemeClr val="bg2">
                        <a:lumMod val="75000"/>
                        <a:alpha val="20000"/>
                      </a:schemeClr>
                    </a:solidFill>
                  </a:tcPr>
                </a:tc>
                <a:extLst>
                  <a:ext uri="{0D108BD9-81ED-4DB2-BD59-A6C34878D82A}">
                    <a16:rowId xmlns:a16="http://schemas.microsoft.com/office/drawing/2014/main" val="1409776966"/>
                  </a:ext>
                </a:extLst>
              </a:tr>
            </a:tbl>
          </a:graphicData>
        </a:graphic>
      </p:graphicFrame>
      <p:sp>
        <p:nvSpPr>
          <p:cNvPr id="5" name="TextBox 4"/>
          <p:cNvSpPr txBox="1"/>
          <p:nvPr/>
        </p:nvSpPr>
        <p:spPr>
          <a:xfrm>
            <a:off x="2000901" y="5461630"/>
            <a:ext cx="80676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Thanks to the Board, our commissioners and our budget managers. Special thanks to local residents and businesses.</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9724009"/>
      </p:ext>
    </p:extLst>
  </p:cSld>
  <p:clrMapOvr>
    <a:masterClrMapping/>
  </p:clrMapOvr>
  <mc:AlternateContent xmlns:mc="http://schemas.openxmlformats.org/markup-compatibility/2006" xmlns:p14="http://schemas.microsoft.com/office/powerpoint/2010/main">
    <mc:Choice Requires="p14">
      <p:transition spd="slow" p14:dur="2000" advTm="59765"/>
    </mc:Choice>
    <mc:Fallback xmlns="">
      <p:transition spd="slow" advTm="59765"/>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B516170-0C28-4681-BD03-D24ABFCB3C97}"/>
              </a:ext>
            </a:extLst>
          </p:cNvPr>
          <p:cNvGraphicFramePr>
            <a:graphicFrameLocks noGrp="1"/>
          </p:cNvGraphicFramePr>
          <p:nvPr>
            <p:extLst>
              <p:ext uri="{D42A27DB-BD31-4B8C-83A1-F6EECF244321}">
                <p14:modId xmlns:p14="http://schemas.microsoft.com/office/powerpoint/2010/main" val="2530318229"/>
              </p:ext>
            </p:extLst>
          </p:nvPr>
        </p:nvGraphicFramePr>
        <p:xfrm>
          <a:off x="2183524" y="1345020"/>
          <a:ext cx="8229600" cy="3982894"/>
        </p:xfrm>
        <a:graphic>
          <a:graphicData uri="http://schemas.openxmlformats.org/drawingml/2006/table">
            <a:tbl>
              <a:tblPr firstRow="1" bandRow="1">
                <a:tableStyleId>{5C22544A-7EE6-4342-B048-85BDC9FD1C3A}</a:tableStyleId>
              </a:tblPr>
              <a:tblGrid>
                <a:gridCol w="6645879">
                  <a:extLst>
                    <a:ext uri="{9D8B030D-6E8A-4147-A177-3AD203B41FA5}">
                      <a16:colId xmlns:a16="http://schemas.microsoft.com/office/drawing/2014/main" val="20000"/>
                    </a:ext>
                  </a:extLst>
                </a:gridCol>
                <a:gridCol w="1583721">
                  <a:extLst>
                    <a:ext uri="{9D8B030D-6E8A-4147-A177-3AD203B41FA5}">
                      <a16:colId xmlns:a16="http://schemas.microsoft.com/office/drawing/2014/main" val="20001"/>
                    </a:ext>
                  </a:extLst>
                </a:gridCol>
              </a:tblGrid>
              <a:tr h="404518">
                <a:tc gridSpan="2">
                  <a:txBody>
                    <a:bodyPr/>
                    <a:lstStyle/>
                    <a:p>
                      <a:r>
                        <a:rPr lang="en-GB" sz="1700" b="1" dirty="0"/>
                        <a:t>SUMMARY FINANCIAL PERFORMANCE FOR THE YEAR TO 31 MARCH 2023</a:t>
                      </a:r>
                    </a:p>
                  </a:txBody>
                  <a:tcPr/>
                </a:tc>
                <a:tc hMerge="1">
                  <a:txBody>
                    <a:bodyPr/>
                    <a:lstStyle/>
                    <a:p>
                      <a:endParaRPr lang="en-GB"/>
                    </a:p>
                  </a:txBody>
                  <a:tcPr/>
                </a:tc>
                <a:extLst>
                  <a:ext uri="{0D108BD9-81ED-4DB2-BD59-A6C34878D82A}">
                    <a16:rowId xmlns:a16="http://schemas.microsoft.com/office/drawing/2014/main" val="10000"/>
                  </a:ext>
                </a:extLst>
              </a:tr>
              <a:tr h="447297">
                <a:tc>
                  <a:txBody>
                    <a:bodyPr/>
                    <a:lstStyle/>
                    <a:p>
                      <a:r>
                        <a:rPr lang="en-GB" sz="2000" b="1">
                          <a:solidFill>
                            <a:schemeClr val="bg1"/>
                          </a:solidFill>
                        </a:rPr>
                        <a:t>Description</a:t>
                      </a:r>
                    </a:p>
                  </a:txBody>
                  <a:tcPr>
                    <a:solidFill>
                      <a:schemeClr val="accent5">
                        <a:lumMod val="75000"/>
                      </a:schemeClr>
                    </a:solidFill>
                  </a:tcPr>
                </a:tc>
                <a:tc>
                  <a:txBody>
                    <a:bodyPr/>
                    <a:lstStyle/>
                    <a:p>
                      <a:pPr algn="ctr"/>
                      <a:r>
                        <a:rPr lang="en-GB" sz="2000" b="1">
                          <a:solidFill>
                            <a:schemeClr val="bg1"/>
                          </a:solidFill>
                        </a:rPr>
                        <a:t>£m’s</a:t>
                      </a:r>
                    </a:p>
                  </a:txBody>
                  <a:tcPr>
                    <a:solidFill>
                      <a:schemeClr val="accent5">
                        <a:lumMod val="75000"/>
                      </a:schemeClr>
                    </a:solidFill>
                  </a:tcPr>
                </a:tc>
                <a:extLst>
                  <a:ext uri="{0D108BD9-81ED-4DB2-BD59-A6C34878D82A}">
                    <a16:rowId xmlns:a16="http://schemas.microsoft.com/office/drawing/2014/main" val="10001"/>
                  </a:ext>
                </a:extLst>
              </a:tr>
              <a:tr h="447297">
                <a:tc>
                  <a:txBody>
                    <a:bodyPr/>
                    <a:lstStyle/>
                    <a:p>
                      <a:r>
                        <a:rPr lang="en-GB" sz="2000"/>
                        <a:t>Income</a:t>
                      </a:r>
                    </a:p>
                  </a:txBody>
                  <a:tcPr/>
                </a:tc>
                <a:tc>
                  <a:txBody>
                    <a:bodyPr/>
                    <a:lstStyle/>
                    <a:p>
                      <a:pPr algn="r"/>
                      <a:r>
                        <a:rPr lang="en-GB" sz="2000" dirty="0"/>
                        <a:t>401.7</a:t>
                      </a:r>
                    </a:p>
                  </a:txBody>
                  <a:tcPr/>
                </a:tc>
                <a:extLst>
                  <a:ext uri="{0D108BD9-81ED-4DB2-BD59-A6C34878D82A}">
                    <a16:rowId xmlns:a16="http://schemas.microsoft.com/office/drawing/2014/main" val="10002"/>
                  </a:ext>
                </a:extLst>
              </a:tr>
              <a:tr h="447297">
                <a:tc>
                  <a:txBody>
                    <a:bodyPr/>
                    <a:lstStyle/>
                    <a:p>
                      <a:r>
                        <a:rPr lang="en-GB" sz="2000"/>
                        <a:t>Expenditure</a:t>
                      </a:r>
                    </a:p>
                  </a:txBody>
                  <a:tcPr/>
                </a:tc>
                <a:tc>
                  <a:txBody>
                    <a:bodyPr/>
                    <a:lstStyle/>
                    <a:p>
                      <a:pPr algn="r"/>
                      <a:r>
                        <a:rPr lang="en-GB" sz="2000" dirty="0"/>
                        <a:t>  (418.3)</a:t>
                      </a:r>
                    </a:p>
                  </a:txBody>
                  <a:tcPr/>
                </a:tc>
                <a:extLst>
                  <a:ext uri="{0D108BD9-81ED-4DB2-BD59-A6C34878D82A}">
                    <a16:rowId xmlns:a16="http://schemas.microsoft.com/office/drawing/2014/main" val="10003"/>
                  </a:ext>
                </a:extLst>
              </a:tr>
              <a:tr h="447297">
                <a:tc>
                  <a:txBody>
                    <a:bodyPr/>
                    <a:lstStyle/>
                    <a:p>
                      <a:r>
                        <a:rPr lang="en-GB" sz="2000" b="1" dirty="0"/>
                        <a:t>OPERATING SURPLUS</a:t>
                      </a:r>
                    </a:p>
                  </a:txBody>
                  <a:tcPr/>
                </a:tc>
                <a:tc>
                  <a:txBody>
                    <a:bodyPr/>
                    <a:lstStyle/>
                    <a:p>
                      <a:pPr algn="r"/>
                      <a:r>
                        <a:rPr lang="en-GB" sz="2000" b="1" dirty="0"/>
                        <a:t>(16.6)</a:t>
                      </a:r>
                    </a:p>
                  </a:txBody>
                  <a:tcPr/>
                </a:tc>
                <a:extLst>
                  <a:ext uri="{0D108BD9-81ED-4DB2-BD59-A6C34878D82A}">
                    <a16:rowId xmlns:a16="http://schemas.microsoft.com/office/drawing/2014/main" val="10004"/>
                  </a:ext>
                </a:extLst>
              </a:tr>
              <a:tr h="447297">
                <a:tc>
                  <a:txBody>
                    <a:bodyPr/>
                    <a:lstStyle/>
                    <a:p>
                      <a:r>
                        <a:rPr lang="en-GB" sz="2000" dirty="0"/>
                        <a:t>Non Operating Costs (Interest/PDC)</a:t>
                      </a:r>
                    </a:p>
                  </a:txBody>
                  <a:tcPr/>
                </a:tc>
                <a:tc>
                  <a:txBody>
                    <a:bodyPr/>
                    <a:lstStyle/>
                    <a:p>
                      <a:pPr algn="r"/>
                      <a:r>
                        <a:rPr lang="en-GB" sz="2000" dirty="0"/>
                        <a:t>(10.3)</a:t>
                      </a:r>
                    </a:p>
                  </a:txBody>
                  <a:tcPr/>
                </a:tc>
                <a:extLst>
                  <a:ext uri="{0D108BD9-81ED-4DB2-BD59-A6C34878D82A}">
                    <a16:rowId xmlns:a16="http://schemas.microsoft.com/office/drawing/2014/main" val="10005"/>
                  </a:ext>
                </a:extLst>
              </a:tr>
              <a:tr h="447297">
                <a:tc>
                  <a:txBody>
                    <a:bodyPr/>
                    <a:lstStyle/>
                    <a:p>
                      <a:r>
                        <a:rPr lang="en-GB" sz="2000" b="0" dirty="0"/>
                        <a:t>Impairments</a:t>
                      </a:r>
                    </a:p>
                  </a:txBody>
                  <a:tcPr/>
                </a:tc>
                <a:tc>
                  <a:txBody>
                    <a:bodyPr/>
                    <a:lstStyle/>
                    <a:p>
                      <a:pPr marL="0" algn="r" defTabSz="914400" rtl="0" eaLnBrk="1" latinLnBrk="0" hangingPunct="1"/>
                      <a:r>
                        <a:rPr lang="en-GB" sz="2000" kern="1200" dirty="0">
                          <a:solidFill>
                            <a:schemeClr val="dk1"/>
                          </a:solidFill>
                          <a:latin typeface="+mn-lt"/>
                          <a:ea typeface="+mn-ea"/>
                          <a:cs typeface="+mn-cs"/>
                        </a:rPr>
                        <a:t>27.1</a:t>
                      </a:r>
                    </a:p>
                  </a:txBody>
                  <a:tcPr/>
                </a:tc>
                <a:extLst>
                  <a:ext uri="{0D108BD9-81ED-4DB2-BD59-A6C34878D82A}">
                    <a16:rowId xmlns:a16="http://schemas.microsoft.com/office/drawing/2014/main" val="1232873235"/>
                  </a:ext>
                </a:extLst>
              </a:tr>
              <a:tr h="447297">
                <a:tc>
                  <a:txBody>
                    <a:bodyPr/>
                    <a:lstStyle/>
                    <a:p>
                      <a:r>
                        <a:rPr lang="en-GB" sz="2000" b="0" dirty="0"/>
                        <a:t>Donated assets</a:t>
                      </a:r>
                    </a:p>
                  </a:txBody>
                  <a:tcPr/>
                </a:tc>
                <a:tc>
                  <a:txBody>
                    <a:bodyPr/>
                    <a:lstStyle/>
                    <a:p>
                      <a:pPr algn="r"/>
                      <a:r>
                        <a:rPr lang="en-GB" sz="2000" b="0" dirty="0"/>
                        <a:t>0.2</a:t>
                      </a:r>
                    </a:p>
                  </a:txBody>
                  <a:tcPr/>
                </a:tc>
                <a:extLst>
                  <a:ext uri="{0D108BD9-81ED-4DB2-BD59-A6C34878D82A}">
                    <a16:rowId xmlns:a16="http://schemas.microsoft.com/office/drawing/2014/main" val="2759264676"/>
                  </a:ext>
                </a:extLst>
              </a:tr>
              <a:tr h="447297">
                <a:tc>
                  <a:txBody>
                    <a:bodyPr/>
                    <a:lstStyle/>
                    <a:p>
                      <a:r>
                        <a:rPr lang="en-GB" sz="2000" b="1"/>
                        <a:t>SURPLUS </a:t>
                      </a:r>
                      <a:r>
                        <a:rPr lang="en-GB" sz="2000" b="1" baseline="0"/>
                        <a:t>FOR THE YEAR </a:t>
                      </a:r>
                      <a:endParaRPr lang="en-GB" sz="2000" b="1"/>
                    </a:p>
                  </a:txBody>
                  <a:tcPr/>
                </a:tc>
                <a:tc>
                  <a:txBody>
                    <a:bodyPr/>
                    <a:lstStyle/>
                    <a:p>
                      <a:pPr algn="r"/>
                      <a:r>
                        <a:rPr lang="en-GB" sz="2000" b="1" dirty="0"/>
                        <a:t>0.4</a:t>
                      </a:r>
                    </a:p>
                  </a:txBody>
                  <a:tcPr/>
                </a:tc>
                <a:extLst>
                  <a:ext uri="{0D108BD9-81ED-4DB2-BD59-A6C34878D82A}">
                    <a16:rowId xmlns:a16="http://schemas.microsoft.com/office/drawing/2014/main" val="10006"/>
                  </a:ext>
                </a:extLst>
              </a:tr>
            </a:tbl>
          </a:graphicData>
        </a:graphic>
      </p:graphicFrame>
      <p:sp>
        <p:nvSpPr>
          <p:cNvPr id="5" name="Title 1">
            <a:extLst>
              <a:ext uri="{FF2B5EF4-FFF2-40B4-BE49-F238E27FC236}">
                <a16:creationId xmlns:a16="http://schemas.microsoft.com/office/drawing/2014/main" id="{EE6D8B97-531C-BB13-39F8-D251CB76972D}"/>
              </a:ext>
            </a:extLst>
          </p:cNvPr>
          <p:cNvSpPr txBox="1">
            <a:spLocks/>
          </p:cNvSpPr>
          <p:nvPr/>
        </p:nvSpPr>
        <p:spPr>
          <a:xfrm>
            <a:off x="278969" y="212921"/>
            <a:ext cx="9440476" cy="1008112"/>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400" dirty="0">
                <a:solidFill>
                  <a:schemeClr val="tx2"/>
                </a:solidFill>
                <a:latin typeface="Arial" charset="0"/>
              </a:rPr>
              <a:t>Financial Performance</a:t>
            </a:r>
          </a:p>
          <a:p>
            <a:pPr marL="0" marR="0" lvl="0" indent="0" algn="l" defTabSz="449263" rtl="0" eaLnBrk="0" fontAlgn="base" latinLnBrk="0" hangingPunct="0">
              <a:lnSpc>
                <a:spcPct val="96000"/>
              </a:lnSpc>
              <a:spcBef>
                <a:spcPct val="0"/>
              </a:spcBef>
              <a:spcAft>
                <a:spcPct val="0"/>
              </a:spcAft>
              <a:buClr>
                <a:srgbClr val="000000"/>
              </a:buClr>
              <a:buSzPct val="100000"/>
              <a:buFontTx/>
              <a:buNone/>
              <a:tabLst/>
              <a:defRPr/>
            </a:pPr>
            <a:r>
              <a:rPr lang="en-GB" sz="2400" dirty="0">
                <a:solidFill>
                  <a:schemeClr val="tx1"/>
                </a:solidFill>
                <a:latin typeface="Arial" panose="020B0604020202020204" pitchFamily="34" charset="0"/>
                <a:ea typeface="+mn-ea"/>
                <a:cs typeface="Times New Roman" panose="02020603050405020304" pitchFamily="18" charset="0"/>
              </a:rPr>
              <a:t>Summary Financial Performance</a:t>
            </a:r>
            <a:endParaRPr lang="en-US" sz="2400" dirty="0">
              <a:solidFill>
                <a:schemeClr val="tx1"/>
              </a:solidFill>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3242167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056E09B-5262-9960-72B1-EFC113DF59BA}"/>
              </a:ext>
            </a:extLst>
          </p:cNvPr>
          <p:cNvSpPr txBox="1">
            <a:spLocks/>
          </p:cNvSpPr>
          <p:nvPr/>
        </p:nvSpPr>
        <p:spPr>
          <a:xfrm>
            <a:off x="389465" y="182512"/>
            <a:ext cx="8229600" cy="1008112"/>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400" dirty="0">
                <a:solidFill>
                  <a:schemeClr val="tx2"/>
                </a:solidFill>
                <a:latin typeface="Arial" charset="0"/>
              </a:rPr>
              <a:t>Financial Performance</a:t>
            </a:r>
          </a:p>
          <a:p>
            <a:pPr marL="0" marR="0" lvl="0" indent="0" algn="l" defTabSz="449263" rtl="0" eaLnBrk="0" fontAlgn="base" latinLnBrk="0" hangingPunct="0">
              <a:lnSpc>
                <a:spcPct val="96000"/>
              </a:lnSpc>
              <a:spcBef>
                <a:spcPct val="0"/>
              </a:spcBef>
              <a:spcAft>
                <a:spcPct val="0"/>
              </a:spcAft>
              <a:buClr>
                <a:srgbClr val="000000"/>
              </a:buClr>
              <a:buSzPct val="100000"/>
              <a:buFontTx/>
              <a:buNone/>
              <a:tabLst/>
              <a:defRPr/>
            </a:pPr>
            <a:r>
              <a:rPr lang="en-GB" sz="2400" dirty="0">
                <a:solidFill>
                  <a:schemeClr val="tx1"/>
                </a:solidFill>
                <a:latin typeface="Arial" panose="020B0604020202020204" pitchFamily="34" charset="0"/>
                <a:ea typeface="+mn-ea"/>
                <a:cs typeface="Times New Roman" panose="02020603050405020304" pitchFamily="18" charset="0"/>
              </a:rPr>
              <a:t>Income</a:t>
            </a:r>
            <a:endParaRPr lang="en-US" sz="2400" dirty="0">
              <a:solidFill>
                <a:schemeClr val="tx1"/>
              </a:solidFill>
              <a:latin typeface="Arial" panose="020B0604020202020204" pitchFamily="34"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6AFCAA4A-4D83-25B9-2A4A-1D27E82B610D}"/>
              </a:ext>
            </a:extLst>
          </p:cNvPr>
          <p:cNvSpPr txBox="1"/>
          <p:nvPr/>
        </p:nvSpPr>
        <p:spPr>
          <a:xfrm>
            <a:off x="1489845" y="1923472"/>
            <a:ext cx="3294591"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NHS income comprises 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 – Black Country Integrated Care Board: £325.8m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 – NHS England: £41.4m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 – NHS Providers: £1.8m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Please note: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Examples of other income are trading income, injury cost recovery scheme and training</a:t>
            </a:r>
          </a:p>
        </p:txBody>
      </p:sp>
      <p:graphicFrame>
        <p:nvGraphicFramePr>
          <p:cNvPr id="8" name="Chart 7">
            <a:extLst>
              <a:ext uri="{FF2B5EF4-FFF2-40B4-BE49-F238E27FC236}">
                <a16:creationId xmlns:a16="http://schemas.microsoft.com/office/drawing/2014/main" id="{679A0295-A5C6-4301-8F85-4C433E8BFDE3}"/>
              </a:ext>
            </a:extLst>
          </p:cNvPr>
          <p:cNvGraphicFramePr>
            <a:graphicFrameLocks/>
          </p:cNvGraphicFramePr>
          <p:nvPr/>
        </p:nvGraphicFramePr>
        <p:xfrm>
          <a:off x="3491345" y="1190624"/>
          <a:ext cx="8095818" cy="39909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2390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5ED2A4AC-989D-429F-BB06-3145271C7946}"/>
              </a:ext>
            </a:extLst>
          </p:cNvPr>
          <p:cNvGraphicFramePr>
            <a:graphicFrameLocks/>
          </p:cNvGraphicFramePr>
          <p:nvPr/>
        </p:nvGraphicFramePr>
        <p:xfrm>
          <a:off x="3006565" y="1236592"/>
          <a:ext cx="7993943" cy="394144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a:extLst>
              <a:ext uri="{FF2B5EF4-FFF2-40B4-BE49-F238E27FC236}">
                <a16:creationId xmlns:a16="http://schemas.microsoft.com/office/drawing/2014/main" id="{A6D615FF-0432-D5C2-A73C-743CA4AB4B97}"/>
              </a:ext>
            </a:extLst>
          </p:cNvPr>
          <p:cNvSpPr txBox="1">
            <a:spLocks/>
          </p:cNvSpPr>
          <p:nvPr/>
        </p:nvSpPr>
        <p:spPr>
          <a:xfrm>
            <a:off x="280977" y="228480"/>
            <a:ext cx="8229600" cy="1008112"/>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400" dirty="0">
                <a:solidFill>
                  <a:schemeClr val="tx2"/>
                </a:solidFill>
                <a:latin typeface="Arial" charset="0"/>
              </a:rPr>
              <a:t>Financial Performance</a:t>
            </a:r>
          </a:p>
          <a:p>
            <a:pPr marL="0" marR="0" lvl="0" indent="0" algn="l" defTabSz="449263" rtl="0" eaLnBrk="0" fontAlgn="base" latinLnBrk="0" hangingPunct="0">
              <a:lnSpc>
                <a:spcPct val="96000"/>
              </a:lnSpc>
              <a:spcBef>
                <a:spcPct val="0"/>
              </a:spcBef>
              <a:spcAft>
                <a:spcPct val="0"/>
              </a:spcAft>
              <a:buClr>
                <a:srgbClr val="000000"/>
              </a:buClr>
              <a:buSzPct val="100000"/>
              <a:buFontTx/>
              <a:buNone/>
              <a:tabLst/>
              <a:defRPr/>
            </a:pPr>
            <a:r>
              <a:rPr lang="en-GB" sz="2400" dirty="0">
                <a:solidFill>
                  <a:schemeClr val="tx1"/>
                </a:solidFill>
                <a:latin typeface="Arial" panose="020B0604020202020204" pitchFamily="34" charset="0"/>
                <a:ea typeface="+mn-ea"/>
                <a:cs typeface="Times New Roman" panose="02020603050405020304" pitchFamily="18" charset="0"/>
              </a:rPr>
              <a:t>Expenditure</a:t>
            </a:r>
            <a:endParaRPr lang="en-US" sz="2400" dirty="0">
              <a:solidFill>
                <a:schemeClr val="tx1"/>
              </a:solidFill>
              <a:latin typeface="Arial" panose="020B0604020202020204" pitchFamily="34" charset="0"/>
              <a:ea typeface="+mn-ea"/>
              <a:cs typeface="Times New Roman" panose="02020603050405020304" pitchFamily="18" charset="0"/>
            </a:endParaRPr>
          </a:p>
        </p:txBody>
      </p:sp>
      <p:sp>
        <p:nvSpPr>
          <p:cNvPr id="6" name="TextBox 5">
            <a:extLst>
              <a:ext uri="{FF2B5EF4-FFF2-40B4-BE49-F238E27FC236}">
                <a16:creationId xmlns:a16="http://schemas.microsoft.com/office/drawing/2014/main" id="{D94C94F5-B0CA-42CD-CD5D-99059AA9F589}"/>
              </a:ext>
            </a:extLst>
          </p:cNvPr>
          <p:cNvSpPr txBox="1"/>
          <p:nvPr/>
        </p:nvSpPr>
        <p:spPr>
          <a:xfrm>
            <a:off x="1672635" y="5069609"/>
            <a:ext cx="583652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Examples of other expenditure include, Education and Training, Auditors, car parking, security and transportation.</a:t>
            </a:r>
          </a:p>
        </p:txBody>
      </p:sp>
    </p:spTree>
    <p:extLst>
      <p:ext uri="{BB962C8B-B14F-4D97-AF65-F5344CB8AC3E}">
        <p14:creationId xmlns:p14="http://schemas.microsoft.com/office/powerpoint/2010/main" val="1318018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46F8B0C-9AD8-19F6-14E0-CACBC46371B0}"/>
              </a:ext>
            </a:extLst>
          </p:cNvPr>
          <p:cNvSpPr txBox="1">
            <a:spLocks/>
          </p:cNvSpPr>
          <p:nvPr/>
        </p:nvSpPr>
        <p:spPr>
          <a:xfrm>
            <a:off x="311974" y="200430"/>
            <a:ext cx="8229600" cy="1008112"/>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400" dirty="0">
                <a:solidFill>
                  <a:schemeClr val="tx2"/>
                </a:solidFill>
                <a:latin typeface="Arial" charset="0"/>
              </a:rPr>
              <a:t>Financial Performance</a:t>
            </a:r>
          </a:p>
          <a:p>
            <a:pPr marL="0" marR="0" lvl="0" indent="0" algn="l" defTabSz="449263" rtl="0" eaLnBrk="0" fontAlgn="base" latinLnBrk="0" hangingPunct="0">
              <a:lnSpc>
                <a:spcPct val="96000"/>
              </a:lnSpc>
              <a:spcBef>
                <a:spcPct val="0"/>
              </a:spcBef>
              <a:spcAft>
                <a:spcPct val="0"/>
              </a:spcAft>
              <a:buClr>
                <a:srgbClr val="000000"/>
              </a:buClr>
              <a:buSzPct val="100000"/>
              <a:buFontTx/>
              <a:buNone/>
              <a:tabLst/>
              <a:defRPr/>
            </a:pPr>
            <a:r>
              <a:rPr lang="en-GB" sz="2400" dirty="0">
                <a:solidFill>
                  <a:schemeClr val="tx1"/>
                </a:solidFill>
                <a:latin typeface="Arial" panose="020B0604020202020204" pitchFamily="34" charset="0"/>
                <a:ea typeface="+mn-ea"/>
                <a:cs typeface="Times New Roman" panose="02020603050405020304" pitchFamily="18" charset="0"/>
              </a:rPr>
              <a:t>Expenditure – Staffing Costs</a:t>
            </a:r>
            <a:endParaRPr lang="en-US" sz="2400" dirty="0">
              <a:solidFill>
                <a:schemeClr val="tx1"/>
              </a:solidFill>
              <a:latin typeface="Arial" panose="020B0604020202020204" pitchFamily="34" charset="0"/>
              <a:ea typeface="+mn-ea"/>
              <a:cs typeface="Times New Roman" panose="02020603050405020304" pitchFamily="18" charset="0"/>
            </a:endParaRPr>
          </a:p>
        </p:txBody>
      </p:sp>
      <p:pic>
        <p:nvPicPr>
          <p:cNvPr id="6" name="Picture 5">
            <a:extLst>
              <a:ext uri="{FF2B5EF4-FFF2-40B4-BE49-F238E27FC236}">
                <a16:creationId xmlns:a16="http://schemas.microsoft.com/office/drawing/2014/main" id="{1FEA2373-2D32-C382-4197-1BFC0A20E99D}"/>
              </a:ext>
            </a:extLst>
          </p:cNvPr>
          <p:cNvPicPr>
            <a:picLocks noChangeAspect="1"/>
          </p:cNvPicPr>
          <p:nvPr/>
        </p:nvPicPr>
        <p:blipFill>
          <a:blip r:embed="rId2"/>
          <a:stretch>
            <a:fillRect/>
          </a:stretch>
        </p:blipFill>
        <p:spPr>
          <a:xfrm>
            <a:off x="5658942" y="1345019"/>
            <a:ext cx="6017939" cy="3390753"/>
          </a:xfrm>
          <a:prstGeom prst="rect">
            <a:avLst/>
          </a:prstGeom>
        </p:spPr>
      </p:pic>
      <p:graphicFrame>
        <p:nvGraphicFramePr>
          <p:cNvPr id="7" name="Table 6">
            <a:extLst>
              <a:ext uri="{FF2B5EF4-FFF2-40B4-BE49-F238E27FC236}">
                <a16:creationId xmlns:a16="http://schemas.microsoft.com/office/drawing/2014/main" id="{28F9FD38-74BD-3D75-5365-E2818AC5216E}"/>
              </a:ext>
            </a:extLst>
          </p:cNvPr>
          <p:cNvGraphicFramePr>
            <a:graphicFrameLocks noGrp="1"/>
          </p:cNvGraphicFramePr>
          <p:nvPr>
            <p:extLst>
              <p:ext uri="{D42A27DB-BD31-4B8C-83A1-F6EECF244321}">
                <p14:modId xmlns:p14="http://schemas.microsoft.com/office/powerpoint/2010/main" val="3336850139"/>
              </p:ext>
            </p:extLst>
          </p:nvPr>
        </p:nvGraphicFramePr>
        <p:xfrm>
          <a:off x="1489844" y="1345019"/>
          <a:ext cx="4004437" cy="2453463"/>
        </p:xfrm>
        <a:graphic>
          <a:graphicData uri="http://schemas.openxmlformats.org/drawingml/2006/table">
            <a:tbl>
              <a:tblPr/>
              <a:tblGrid>
                <a:gridCol w="3170860">
                  <a:extLst>
                    <a:ext uri="{9D8B030D-6E8A-4147-A177-3AD203B41FA5}">
                      <a16:colId xmlns:a16="http://schemas.microsoft.com/office/drawing/2014/main" val="2861729364"/>
                    </a:ext>
                  </a:extLst>
                </a:gridCol>
                <a:gridCol w="833577">
                  <a:extLst>
                    <a:ext uri="{9D8B030D-6E8A-4147-A177-3AD203B41FA5}">
                      <a16:colId xmlns:a16="http://schemas.microsoft.com/office/drawing/2014/main" val="621487092"/>
                    </a:ext>
                  </a:extLst>
                </a:gridCol>
              </a:tblGrid>
              <a:tr h="272607">
                <a:tc>
                  <a:txBody>
                    <a:bodyPr/>
                    <a:lstStyle/>
                    <a:p>
                      <a:pPr algn="l" fontAlgn="b"/>
                      <a:r>
                        <a:rPr lang="en-GB" sz="1100" b="1" i="0" u="none" strike="noStrike">
                          <a:solidFill>
                            <a:srgbClr val="FFFFFF"/>
                          </a:solidFill>
                          <a:effectLst/>
                          <a:latin typeface="Calibri" panose="020F0502020204030204" pitchFamily="34" charset="0"/>
                        </a:rPr>
                        <a:t>Staff Group</a:t>
                      </a:r>
                    </a:p>
                  </a:txBody>
                  <a:tcPr marL="9525" marR="9525" marT="9525" marB="0" anchor="b">
                    <a:lnL>
                      <a:noFill/>
                    </a:lnL>
                    <a:lnR w="6350" cap="flat" cmpd="sng" algn="ctr">
                      <a:solidFill>
                        <a:srgbClr val="FFFFFF"/>
                      </a:solidFill>
                      <a:prstDash val="solid"/>
                      <a:round/>
                      <a:headEnd type="none" w="med" len="med"/>
                      <a:tailEnd type="none" w="med" len="med"/>
                    </a:lnR>
                    <a:lnT>
                      <a:noFill/>
                    </a:lnT>
                    <a:lnB>
                      <a:noFill/>
                    </a:lnB>
                    <a:solidFill>
                      <a:srgbClr val="8EA9DB"/>
                    </a:solidFill>
                  </a:tcPr>
                </a:tc>
                <a:tc>
                  <a:txBody>
                    <a:bodyPr/>
                    <a:lstStyle/>
                    <a:p>
                      <a:pPr algn="ctr" fontAlgn="b"/>
                      <a:r>
                        <a:rPr lang="en-GB" sz="1100" b="1" i="0" u="none" strike="noStrike">
                          <a:solidFill>
                            <a:srgbClr val="FFFFFF"/>
                          </a:solidFill>
                          <a:effectLst/>
                          <a:latin typeface="Calibri" panose="020F0502020204030204" pitchFamily="34" charset="0"/>
                        </a:rPr>
                        <a:t> £m</a:t>
                      </a: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solidFill>
                      <a:srgbClr val="8EA9DB"/>
                    </a:solidFill>
                  </a:tcPr>
                </a:tc>
                <a:extLst>
                  <a:ext uri="{0D108BD9-81ED-4DB2-BD59-A6C34878D82A}">
                    <a16:rowId xmlns:a16="http://schemas.microsoft.com/office/drawing/2014/main" val="1773091409"/>
                  </a:ext>
                </a:extLst>
              </a:tr>
              <a:tr h="272607">
                <a:tc>
                  <a:txBody>
                    <a:bodyPr/>
                    <a:lstStyle/>
                    <a:p>
                      <a:pPr algn="l" fontAlgn="b"/>
                      <a:r>
                        <a:rPr lang="en-GB" sz="1100" b="0" i="0" u="none" strike="noStrike">
                          <a:solidFill>
                            <a:srgbClr val="000000"/>
                          </a:solidFill>
                          <a:effectLst/>
                          <a:latin typeface="Calibri" panose="020F0502020204030204" pitchFamily="34" charset="0"/>
                        </a:rPr>
                        <a:t>Nursing, midwifery and health visiting</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87.7</a:t>
                      </a:r>
                    </a:p>
                  </a:txBody>
                  <a:tcPr marL="9525" marR="9525" marT="9525" marB="0" anchor="b">
                    <a:lnL>
                      <a:noFill/>
                    </a:lnL>
                    <a:lnR>
                      <a:noFill/>
                    </a:lnR>
                    <a:lnT>
                      <a:noFill/>
                    </a:lnT>
                    <a:lnB>
                      <a:noFill/>
                    </a:lnB>
                  </a:tcPr>
                </a:tc>
                <a:extLst>
                  <a:ext uri="{0D108BD9-81ED-4DB2-BD59-A6C34878D82A}">
                    <a16:rowId xmlns:a16="http://schemas.microsoft.com/office/drawing/2014/main" val="872097385"/>
                  </a:ext>
                </a:extLst>
              </a:tr>
              <a:tr h="272607">
                <a:tc>
                  <a:txBody>
                    <a:bodyPr/>
                    <a:lstStyle/>
                    <a:p>
                      <a:pPr algn="l" fontAlgn="b"/>
                      <a:r>
                        <a:rPr lang="en-GB" sz="1100" b="0" i="0" u="none" strike="noStrike">
                          <a:solidFill>
                            <a:srgbClr val="000000"/>
                          </a:solidFill>
                          <a:effectLst/>
                          <a:latin typeface="Calibri" panose="020F0502020204030204" pitchFamily="34" charset="0"/>
                        </a:rPr>
                        <a:t>Allied health professionals</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15.3</a:t>
                      </a:r>
                    </a:p>
                  </a:txBody>
                  <a:tcPr marL="9525" marR="9525" marT="9525" marB="0" anchor="b">
                    <a:lnL>
                      <a:noFill/>
                    </a:lnL>
                    <a:lnR>
                      <a:noFill/>
                    </a:lnR>
                    <a:lnT>
                      <a:noFill/>
                    </a:lnT>
                    <a:lnB>
                      <a:noFill/>
                    </a:lnB>
                  </a:tcPr>
                </a:tc>
                <a:extLst>
                  <a:ext uri="{0D108BD9-81ED-4DB2-BD59-A6C34878D82A}">
                    <a16:rowId xmlns:a16="http://schemas.microsoft.com/office/drawing/2014/main" val="2252036760"/>
                  </a:ext>
                </a:extLst>
              </a:tr>
              <a:tr h="272607">
                <a:tc>
                  <a:txBody>
                    <a:bodyPr/>
                    <a:lstStyle/>
                    <a:p>
                      <a:pPr algn="l" fontAlgn="b"/>
                      <a:r>
                        <a:rPr lang="en-GB" sz="1100" b="0" i="0" u="none" strike="noStrike">
                          <a:solidFill>
                            <a:srgbClr val="000000"/>
                          </a:solidFill>
                          <a:effectLst/>
                          <a:latin typeface="Calibri" panose="020F0502020204030204" pitchFamily="34" charset="0"/>
                        </a:rPr>
                        <a:t>Scientific, therapeutic and technical</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2.2</a:t>
                      </a:r>
                    </a:p>
                  </a:txBody>
                  <a:tcPr marL="9525" marR="9525" marT="9525" marB="0" anchor="b">
                    <a:lnL>
                      <a:noFill/>
                    </a:lnL>
                    <a:lnR>
                      <a:noFill/>
                    </a:lnR>
                    <a:lnT>
                      <a:noFill/>
                    </a:lnT>
                    <a:lnB>
                      <a:noFill/>
                    </a:lnB>
                  </a:tcPr>
                </a:tc>
                <a:extLst>
                  <a:ext uri="{0D108BD9-81ED-4DB2-BD59-A6C34878D82A}">
                    <a16:rowId xmlns:a16="http://schemas.microsoft.com/office/drawing/2014/main" val="976356080"/>
                  </a:ext>
                </a:extLst>
              </a:tr>
              <a:tr h="272607">
                <a:tc>
                  <a:txBody>
                    <a:bodyPr/>
                    <a:lstStyle/>
                    <a:p>
                      <a:pPr algn="l" fontAlgn="b"/>
                      <a:r>
                        <a:rPr lang="en-GB" sz="1100" b="0" i="0" u="none" strike="noStrike">
                          <a:solidFill>
                            <a:srgbClr val="000000"/>
                          </a:solidFill>
                          <a:effectLst/>
                          <a:latin typeface="Calibri" panose="020F0502020204030204" pitchFamily="34" charset="0"/>
                        </a:rPr>
                        <a:t>Health care scientists</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6.7</a:t>
                      </a:r>
                    </a:p>
                  </a:txBody>
                  <a:tcPr marL="9525" marR="9525" marT="9525" marB="0" anchor="b">
                    <a:lnL>
                      <a:noFill/>
                    </a:lnL>
                    <a:lnR>
                      <a:noFill/>
                    </a:lnR>
                    <a:lnT>
                      <a:noFill/>
                    </a:lnT>
                    <a:lnB>
                      <a:noFill/>
                    </a:lnB>
                  </a:tcPr>
                </a:tc>
                <a:extLst>
                  <a:ext uri="{0D108BD9-81ED-4DB2-BD59-A6C34878D82A}">
                    <a16:rowId xmlns:a16="http://schemas.microsoft.com/office/drawing/2014/main" val="1886619475"/>
                  </a:ext>
                </a:extLst>
              </a:tr>
              <a:tr h="272607">
                <a:tc>
                  <a:txBody>
                    <a:bodyPr/>
                    <a:lstStyle/>
                    <a:p>
                      <a:pPr algn="l" fontAlgn="b"/>
                      <a:r>
                        <a:rPr lang="en-GB" sz="1100" b="0" i="0" u="none" strike="noStrike">
                          <a:solidFill>
                            <a:srgbClr val="000000"/>
                          </a:solidFill>
                          <a:effectLst/>
                          <a:latin typeface="Calibri" panose="020F0502020204030204" pitchFamily="34" charset="0"/>
                        </a:rPr>
                        <a:t>Support to nursing staff</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33.5</a:t>
                      </a:r>
                    </a:p>
                  </a:txBody>
                  <a:tcPr marL="9525" marR="9525" marT="9525" marB="0" anchor="b">
                    <a:lnL>
                      <a:noFill/>
                    </a:lnL>
                    <a:lnR>
                      <a:noFill/>
                    </a:lnR>
                    <a:lnT>
                      <a:noFill/>
                    </a:lnT>
                    <a:lnB>
                      <a:noFill/>
                    </a:lnB>
                  </a:tcPr>
                </a:tc>
                <a:extLst>
                  <a:ext uri="{0D108BD9-81ED-4DB2-BD59-A6C34878D82A}">
                    <a16:rowId xmlns:a16="http://schemas.microsoft.com/office/drawing/2014/main" val="1240744918"/>
                  </a:ext>
                </a:extLst>
              </a:tr>
              <a:tr h="272607">
                <a:tc>
                  <a:txBody>
                    <a:bodyPr/>
                    <a:lstStyle/>
                    <a:p>
                      <a:pPr algn="l" fontAlgn="b"/>
                      <a:r>
                        <a:rPr lang="en-GB" sz="1100" b="0" i="0" u="none" strike="noStrike">
                          <a:solidFill>
                            <a:srgbClr val="000000"/>
                          </a:solidFill>
                          <a:effectLst/>
                          <a:latin typeface="Calibri" panose="020F0502020204030204" pitchFamily="34" charset="0"/>
                        </a:rPr>
                        <a:t>Medical And Dental</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63.4</a:t>
                      </a:r>
                    </a:p>
                  </a:txBody>
                  <a:tcPr marL="9525" marR="9525" marT="9525" marB="0" anchor="b">
                    <a:lnL>
                      <a:noFill/>
                    </a:lnL>
                    <a:lnR>
                      <a:noFill/>
                    </a:lnR>
                    <a:lnT>
                      <a:noFill/>
                    </a:lnT>
                    <a:lnB>
                      <a:noFill/>
                    </a:lnB>
                  </a:tcPr>
                </a:tc>
                <a:extLst>
                  <a:ext uri="{0D108BD9-81ED-4DB2-BD59-A6C34878D82A}">
                    <a16:rowId xmlns:a16="http://schemas.microsoft.com/office/drawing/2014/main" val="838558708"/>
                  </a:ext>
                </a:extLst>
              </a:tr>
              <a:tr h="272607">
                <a:tc>
                  <a:txBody>
                    <a:bodyPr/>
                    <a:lstStyle/>
                    <a:p>
                      <a:pPr algn="l" fontAlgn="b"/>
                      <a:r>
                        <a:rPr lang="en-GB" sz="1100" b="0" i="0" u="none" strike="noStrike" dirty="0">
                          <a:solidFill>
                            <a:srgbClr val="000000"/>
                          </a:solidFill>
                          <a:effectLst/>
                          <a:latin typeface="Calibri" panose="020F0502020204030204" pitchFamily="34" charset="0"/>
                        </a:rPr>
                        <a:t>NHS infrastructure support</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Calibri" panose="020F0502020204030204" pitchFamily="34" charset="0"/>
                        </a:rPr>
                        <a:t>55.7</a:t>
                      </a:r>
                    </a:p>
                  </a:txBody>
                  <a:tcPr marL="9525" marR="9525" marT="9525" marB="0" anchor="b">
                    <a:lnL>
                      <a:noFill/>
                    </a:lnL>
                    <a:lnR>
                      <a:noFill/>
                    </a:lnR>
                    <a:lnT>
                      <a:noFill/>
                    </a:lnT>
                    <a:lnB>
                      <a:noFill/>
                    </a:lnB>
                  </a:tcPr>
                </a:tc>
                <a:extLst>
                  <a:ext uri="{0D108BD9-81ED-4DB2-BD59-A6C34878D82A}">
                    <a16:rowId xmlns:a16="http://schemas.microsoft.com/office/drawing/2014/main" val="587886902"/>
                  </a:ext>
                </a:extLst>
              </a:tr>
              <a:tr h="272607">
                <a:tc>
                  <a:txBody>
                    <a:bodyPr/>
                    <a:lstStyle/>
                    <a:p>
                      <a:pPr algn="l" fontAlgn="b"/>
                      <a:r>
                        <a:rPr lang="en-GB" sz="1100" b="1" i="0" u="none" strike="noStrike">
                          <a:solidFill>
                            <a:srgbClr val="FFFFFF"/>
                          </a:solidFill>
                          <a:effectLst/>
                          <a:latin typeface="Calibri" panose="020F0502020204030204" pitchFamily="34" charset="0"/>
                        </a:rPr>
                        <a:t>TOTAL</a:t>
                      </a:r>
                    </a:p>
                  </a:txBody>
                  <a:tcPr marL="9525" marR="9525" marT="9525" marB="0" anchor="b">
                    <a:lnL>
                      <a:noFill/>
                    </a:lnL>
                    <a:lnR w="6350" cap="flat" cmpd="sng" algn="ctr">
                      <a:solidFill>
                        <a:srgbClr val="FFFFFF"/>
                      </a:solidFill>
                      <a:prstDash val="solid"/>
                      <a:round/>
                      <a:headEnd type="none" w="med" len="med"/>
                      <a:tailEnd type="none" w="med" len="med"/>
                    </a:lnR>
                    <a:lnT>
                      <a:noFill/>
                    </a:lnT>
                    <a:lnB>
                      <a:noFill/>
                    </a:lnB>
                    <a:solidFill>
                      <a:srgbClr val="8EA9DB"/>
                    </a:solidFill>
                  </a:tcPr>
                </a:tc>
                <a:tc>
                  <a:txBody>
                    <a:bodyPr/>
                    <a:lstStyle/>
                    <a:p>
                      <a:pPr algn="ctr" fontAlgn="b"/>
                      <a:r>
                        <a:rPr lang="en-GB" sz="1100" b="1" i="0" u="none" strike="noStrike" dirty="0">
                          <a:solidFill>
                            <a:srgbClr val="FFFFFF"/>
                          </a:solidFill>
                          <a:effectLst/>
                          <a:latin typeface="Calibri" panose="020F0502020204030204" pitchFamily="34" charset="0"/>
                        </a:rPr>
                        <a:t>264.5</a:t>
                      </a: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solidFill>
                      <a:srgbClr val="8EA9DB"/>
                    </a:solidFill>
                  </a:tcPr>
                </a:tc>
                <a:extLst>
                  <a:ext uri="{0D108BD9-81ED-4DB2-BD59-A6C34878D82A}">
                    <a16:rowId xmlns:a16="http://schemas.microsoft.com/office/drawing/2014/main" val="3556647723"/>
                  </a:ext>
                </a:extLst>
              </a:tr>
            </a:tbl>
          </a:graphicData>
        </a:graphic>
      </p:graphicFrame>
      <p:sp>
        <p:nvSpPr>
          <p:cNvPr id="9" name="TextBox 8">
            <a:extLst>
              <a:ext uri="{FF2B5EF4-FFF2-40B4-BE49-F238E27FC236}">
                <a16:creationId xmlns:a16="http://schemas.microsoft.com/office/drawing/2014/main" id="{E8C5C871-A2F8-65B8-2C6C-686FC293B366}"/>
              </a:ext>
            </a:extLst>
          </p:cNvPr>
          <p:cNvSpPr txBox="1"/>
          <p:nvPr/>
        </p:nvSpPr>
        <p:spPr>
          <a:xfrm>
            <a:off x="1489843" y="3934959"/>
            <a:ext cx="4004438"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Times New Roman" panose="02020603050405020304" pitchFamily="18" charset="0"/>
              </a:rPr>
              <a:t>Increase in staffing spend of 12.4%. There are a broad range of staff groups, with Medical and Nursing staff accounting for over 57%</a:t>
            </a:r>
          </a:p>
        </p:txBody>
      </p:sp>
    </p:spTree>
    <p:extLst>
      <p:ext uri="{BB962C8B-B14F-4D97-AF65-F5344CB8AC3E}">
        <p14:creationId xmlns:p14="http://schemas.microsoft.com/office/powerpoint/2010/main" val="1820533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4FF2D2-EB3B-CCA4-94B2-467771DAAC92}"/>
              </a:ext>
            </a:extLst>
          </p:cNvPr>
          <p:cNvPicPr>
            <a:picLocks noChangeAspect="1"/>
          </p:cNvPicPr>
          <p:nvPr/>
        </p:nvPicPr>
        <p:blipFill>
          <a:blip r:embed="rId2"/>
          <a:stretch>
            <a:fillRect/>
          </a:stretch>
        </p:blipFill>
        <p:spPr>
          <a:xfrm>
            <a:off x="943861" y="1333882"/>
            <a:ext cx="4469477" cy="3695318"/>
          </a:xfrm>
          <a:prstGeom prst="rect">
            <a:avLst/>
          </a:prstGeom>
        </p:spPr>
      </p:pic>
      <p:sp>
        <p:nvSpPr>
          <p:cNvPr id="5" name="Title 1">
            <a:extLst>
              <a:ext uri="{FF2B5EF4-FFF2-40B4-BE49-F238E27FC236}">
                <a16:creationId xmlns:a16="http://schemas.microsoft.com/office/drawing/2014/main" id="{E4EC6161-08D1-B797-FFC6-8405F82FB17A}"/>
              </a:ext>
            </a:extLst>
          </p:cNvPr>
          <p:cNvSpPr txBox="1">
            <a:spLocks/>
          </p:cNvSpPr>
          <p:nvPr/>
        </p:nvSpPr>
        <p:spPr>
          <a:xfrm>
            <a:off x="342971" y="124155"/>
            <a:ext cx="8229600" cy="1008112"/>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400" dirty="0">
                <a:solidFill>
                  <a:schemeClr val="tx2"/>
                </a:solidFill>
                <a:latin typeface="Arial" charset="0"/>
              </a:rPr>
              <a:t>Financial Performance</a:t>
            </a:r>
          </a:p>
          <a:p>
            <a:pPr marL="0" marR="0" lvl="0" indent="0" algn="l" defTabSz="449263" rtl="0" eaLnBrk="0" fontAlgn="base" latinLnBrk="0" hangingPunct="0">
              <a:lnSpc>
                <a:spcPct val="96000"/>
              </a:lnSpc>
              <a:spcBef>
                <a:spcPct val="0"/>
              </a:spcBef>
              <a:spcAft>
                <a:spcPct val="0"/>
              </a:spcAft>
              <a:buClr>
                <a:srgbClr val="000000"/>
              </a:buClr>
              <a:buSzPct val="100000"/>
              <a:buFontTx/>
              <a:buNone/>
              <a:tabLst/>
              <a:defRPr/>
            </a:pPr>
            <a:r>
              <a:rPr lang="en-GB" sz="2400" dirty="0">
                <a:solidFill>
                  <a:schemeClr val="tx1"/>
                </a:solidFill>
                <a:latin typeface="Arial" panose="020B0604020202020204" pitchFamily="34" charset="0"/>
                <a:ea typeface="+mn-ea"/>
                <a:cs typeface="Times New Roman" panose="02020603050405020304" pitchFamily="18" charset="0"/>
              </a:rPr>
              <a:t>Capital</a:t>
            </a:r>
            <a:endParaRPr lang="en-US" sz="2400" dirty="0">
              <a:solidFill>
                <a:schemeClr val="tx1"/>
              </a:solidFill>
              <a:latin typeface="Arial" panose="020B0604020202020204" pitchFamily="34"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968063AA-078E-F284-DE00-D70FAF4B1975}"/>
              </a:ext>
            </a:extLst>
          </p:cNvPr>
          <p:cNvSpPr txBox="1"/>
          <p:nvPr/>
        </p:nvSpPr>
        <p:spPr>
          <a:xfrm>
            <a:off x="5604644" y="3909851"/>
            <a:ext cx="6419033"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Significant capital investments have been undertaken during 2022/23 covering a range of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Completion of the £40.5m new Urgent and Emergency Care Centre.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Major equipment replacement, including Mako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robot, endoscopy stack and CT Scanner</a:t>
            </a:r>
          </a:p>
        </p:txBody>
      </p:sp>
      <p:pic>
        <p:nvPicPr>
          <p:cNvPr id="3" name="Picture 2">
            <a:extLst>
              <a:ext uri="{FF2B5EF4-FFF2-40B4-BE49-F238E27FC236}">
                <a16:creationId xmlns:a16="http://schemas.microsoft.com/office/drawing/2014/main" id="{BD9E1FEA-0815-1827-5ADA-278AFB9D072D}"/>
              </a:ext>
            </a:extLst>
          </p:cNvPr>
          <p:cNvPicPr>
            <a:picLocks noChangeAspect="1"/>
          </p:cNvPicPr>
          <p:nvPr/>
        </p:nvPicPr>
        <p:blipFill>
          <a:blip r:embed="rId3"/>
          <a:stretch>
            <a:fillRect/>
          </a:stretch>
        </p:blipFill>
        <p:spPr>
          <a:xfrm>
            <a:off x="5674325" y="1337221"/>
            <a:ext cx="6349351" cy="2587097"/>
          </a:xfrm>
          <a:prstGeom prst="rect">
            <a:avLst/>
          </a:prstGeom>
          <a:effectLst>
            <a:softEdge rad="127000"/>
          </a:effectLst>
        </p:spPr>
      </p:pic>
    </p:spTree>
    <p:extLst>
      <p:ext uri="{BB962C8B-B14F-4D97-AF65-F5344CB8AC3E}">
        <p14:creationId xmlns:p14="http://schemas.microsoft.com/office/powerpoint/2010/main" val="3475250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E6D8B97-531C-BB13-39F8-D251CB76972D}"/>
              </a:ext>
            </a:extLst>
          </p:cNvPr>
          <p:cNvSpPr txBox="1">
            <a:spLocks/>
          </p:cNvSpPr>
          <p:nvPr/>
        </p:nvSpPr>
        <p:spPr>
          <a:xfrm>
            <a:off x="327473" y="212922"/>
            <a:ext cx="11234263" cy="1008112"/>
          </a:xfrm>
          <a:prstGeom prst="rect">
            <a:avLst/>
          </a:prstGeom>
        </p:spPr>
        <p:txBody>
          <a:bodyPr vert="horz"/>
          <a:lstStyle>
            <a:lvl1pPr algn="l" defTabSz="914400" rtl="0" eaLnBrk="1" latinLnBrk="0" hangingPunct="1">
              <a:spcBef>
                <a:spcPct val="0"/>
              </a:spcBef>
              <a:buNone/>
              <a:defRPr sz="2800" b="1" kern="1200">
                <a:solidFill>
                  <a:srgbClr val="332D7C"/>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400" dirty="0">
                <a:solidFill>
                  <a:schemeClr val="tx2"/>
                </a:solidFill>
                <a:latin typeface="Arial" charset="0"/>
              </a:rPr>
              <a:t>Looking forward to 2023/24 and beyond</a:t>
            </a:r>
          </a:p>
        </p:txBody>
      </p:sp>
      <p:sp>
        <p:nvSpPr>
          <p:cNvPr id="2" name="TextBox 1">
            <a:extLst>
              <a:ext uri="{FF2B5EF4-FFF2-40B4-BE49-F238E27FC236}">
                <a16:creationId xmlns:a16="http://schemas.microsoft.com/office/drawing/2014/main" id="{BFC0C7FA-CA3C-444B-40E1-CEEC818BA45F}"/>
              </a:ext>
            </a:extLst>
          </p:cNvPr>
          <p:cNvSpPr txBox="1"/>
          <p:nvPr/>
        </p:nvSpPr>
        <p:spPr>
          <a:xfrm>
            <a:off x="482455" y="1221034"/>
            <a:ext cx="11079281" cy="60631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finances remain uncertain due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Resources for 2023/24 being significantly constrained across the NHS.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Black Country Integrated Care System funding allocation remains above the fair share (funding formula) and therefore growth will be restricted.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planned and forecast deficit for 2023/24 will need to be recovered over future years.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Inflation pressures will impact the cost of undertaking additional work to tackle the backlog of elective activity, and to deliver capital schemes within budget.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Sufficient workforce availability to staff the additional capacity requirements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cost and provision of social care having an impact on fit to discharge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0791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75B4-BA65-0623-17B7-C7EAA5143C8E}"/>
              </a:ext>
            </a:extLst>
          </p:cNvPr>
          <p:cNvSpPr>
            <a:spLocks noGrp="1"/>
          </p:cNvSpPr>
          <p:nvPr>
            <p:ph type="title"/>
          </p:nvPr>
        </p:nvSpPr>
        <p:spPr>
          <a:xfrm>
            <a:off x="472824" y="1674688"/>
            <a:ext cx="9697336" cy="3400745"/>
          </a:xfrm>
        </p:spPr>
        <p:txBody>
          <a:bodyPr>
            <a:normAutofit/>
          </a:bodyPr>
          <a:lstStyle/>
          <a:p>
            <a:br>
              <a:rPr lang="en-GB" dirty="0"/>
            </a:br>
            <a:endParaRPr lang="en-GB" sz="3200" dirty="0"/>
          </a:p>
        </p:txBody>
      </p:sp>
      <p:sp>
        <p:nvSpPr>
          <p:cNvPr id="3" name="TextBox 2">
            <a:extLst>
              <a:ext uri="{FF2B5EF4-FFF2-40B4-BE49-F238E27FC236}">
                <a16:creationId xmlns:a16="http://schemas.microsoft.com/office/drawing/2014/main" id="{AC26E5AA-8A66-5C14-2522-64DD620CBEF7}"/>
              </a:ext>
            </a:extLst>
          </p:cNvPr>
          <p:cNvSpPr txBox="1"/>
          <p:nvPr/>
        </p:nvSpPr>
        <p:spPr>
          <a:xfrm>
            <a:off x="2341986" y="2246667"/>
            <a:ext cx="595901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4472C4">
                    <a:lumMod val="75000"/>
                  </a:srgbClr>
                </a:solidFill>
                <a:effectLst/>
                <a:uLnTx/>
                <a:uFillTx/>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1419862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2109</TotalTime>
  <Words>2042</Words>
  <Application>Microsoft Office PowerPoint</Application>
  <PresentationFormat>Widescreen</PresentationFormat>
  <Paragraphs>244</Paragraphs>
  <Slides>27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Walsall Healthcare NHS Trust  Annual General Meeting  Sir David Nicholson KCB CBE, Chair</vt:lpstr>
      <vt:lpstr>PowerPoint Presentation</vt:lpstr>
      <vt:lpstr>Professor David Loughton CBE,  Group Chief Executive</vt:lpstr>
      <vt:lpstr>Welcome: another extraordinary year in the NHS</vt:lpstr>
      <vt:lpstr>Welcome: another extraordinary year in the NHS</vt:lpstr>
      <vt:lpstr>Our new joint strategy</vt:lpstr>
      <vt:lpstr>Our new joint strategy</vt:lpstr>
      <vt:lpstr>Strengthening partnerships</vt:lpstr>
      <vt:lpstr>Looking to the future…</vt:lpstr>
      <vt:lpstr> </vt:lpstr>
      <vt:lpstr>Introduction</vt:lpstr>
      <vt:lpstr>Key Points</vt:lpstr>
      <vt:lpstr>Quality priorities 2022/23 – looking back</vt:lpstr>
      <vt:lpstr>How did we do? – Patient Safety</vt:lpstr>
      <vt:lpstr>How did we do? – Workforce</vt:lpstr>
      <vt:lpstr>How did we do? – Patient experience</vt:lpstr>
      <vt:lpstr>Our Quality priorities for 2023/24 – looking forward</vt:lpstr>
      <vt:lpstr>Finance Report 2022/23  Kevin Stringer, Group Chief Finance Officer </vt:lpstr>
      <vt:lpstr>Trust Finances 2022/23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meeting 22/8/23</dc:title>
  <dc:creator>MURDOCH, Hannah (THE ROYAL WOLVERHAMPTON NHS TRUST)</dc:creator>
  <cp:lastModifiedBy>EVANS, Sally (THE ROYAL WOLVERHAMPTON NHS TRUST)</cp:lastModifiedBy>
  <cp:revision>11</cp:revision>
  <dcterms:created xsi:type="dcterms:W3CDTF">2023-08-22T08:25:01Z</dcterms:created>
  <dcterms:modified xsi:type="dcterms:W3CDTF">2023-09-28T07:47:41Z</dcterms:modified>
</cp:coreProperties>
</file>