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60" r:id="rId1"/>
  </p:sldMasterIdLst>
  <p:notesMasterIdLst>
    <p:notesMasterId r:id="rId47"/>
  </p:notesMasterIdLst>
  <p:handoutMasterIdLst>
    <p:handoutMasterId r:id="rId48"/>
  </p:handout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303" r:id="rId15"/>
    <p:sldId id="304" r:id="rId16"/>
    <p:sldId id="305" r:id="rId17"/>
    <p:sldId id="307" r:id="rId18"/>
    <p:sldId id="308" r:id="rId19"/>
    <p:sldId id="309" r:id="rId20"/>
    <p:sldId id="270" r:id="rId21"/>
    <p:sldId id="310" r:id="rId22"/>
    <p:sldId id="313" r:id="rId23"/>
    <p:sldId id="314" r:id="rId24"/>
    <p:sldId id="272" r:id="rId25"/>
    <p:sldId id="273" r:id="rId26"/>
    <p:sldId id="274" r:id="rId27"/>
    <p:sldId id="275" r:id="rId28"/>
    <p:sldId id="276" r:id="rId29"/>
    <p:sldId id="277" r:id="rId30"/>
    <p:sldId id="311" r:id="rId31"/>
    <p:sldId id="312" r:id="rId32"/>
    <p:sldId id="278" r:id="rId33"/>
    <p:sldId id="279" r:id="rId34"/>
    <p:sldId id="280" r:id="rId35"/>
    <p:sldId id="281" r:id="rId36"/>
    <p:sldId id="282" r:id="rId37"/>
    <p:sldId id="283" r:id="rId38"/>
    <p:sldId id="284" r:id="rId39"/>
    <p:sldId id="285" r:id="rId40"/>
    <p:sldId id="286" r:id="rId41"/>
    <p:sldId id="287" r:id="rId42"/>
    <p:sldId id="288" r:id="rId43"/>
    <p:sldId id="289" r:id="rId44"/>
    <p:sldId id="290" r:id="rId45"/>
    <p:sldId id="291" r:id="rId46"/>
  </p:sldIdLst>
  <p:sldSz cx="9144000" cy="6858000" type="screen4x3"/>
  <p:notesSz cx="6858000"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4A39ECB-00A5-4825-8871-DC96361DEB7C}">
          <p14:sldIdLst>
            <p14:sldId id="256"/>
            <p14:sldId id="257"/>
            <p14:sldId id="258"/>
            <p14:sldId id="259"/>
            <p14:sldId id="260"/>
            <p14:sldId id="261"/>
            <p14:sldId id="262"/>
            <p14:sldId id="263"/>
            <p14:sldId id="264"/>
            <p14:sldId id="265"/>
            <p14:sldId id="267"/>
            <p14:sldId id="268"/>
            <p14:sldId id="269"/>
            <p14:sldId id="303"/>
            <p14:sldId id="304"/>
            <p14:sldId id="305"/>
            <p14:sldId id="307"/>
            <p14:sldId id="308"/>
            <p14:sldId id="309"/>
            <p14:sldId id="270"/>
            <p14:sldId id="310"/>
            <p14:sldId id="313"/>
            <p14:sldId id="314"/>
            <p14:sldId id="272"/>
            <p14:sldId id="273"/>
            <p14:sldId id="274"/>
            <p14:sldId id="275"/>
            <p14:sldId id="276"/>
            <p14:sldId id="277"/>
            <p14:sldId id="311"/>
            <p14:sldId id="312"/>
            <p14:sldId id="278"/>
            <p14:sldId id="279"/>
            <p14:sldId id="280"/>
            <p14:sldId id="281"/>
            <p14:sldId id="282"/>
            <p14:sldId id="283"/>
            <p14:sldId id="284"/>
            <p14:sldId id="285"/>
            <p14:sldId id="286"/>
            <p14:sldId id="287"/>
            <p14:sldId id="288"/>
            <p14:sldId id="289"/>
            <p14:sldId id="290"/>
            <p14:sldId id="291"/>
          </p14:sldIdLst>
        </p14:section>
        <p14:section name="Untitled Section" id="{EBCC3D48-5AD9-4752-B8C4-28E0091D1B43}">
          <p14:sldIdLst/>
        </p14:section>
        <p14:section name="Untitled Section" id="{FB949067-90A7-4E15-B43E-439D3543490D}">
          <p14:sldIdLst/>
        </p14:section>
      </p14:sectionLst>
    </p:ex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irby Richard (RBK) Walsall Healthcare NHS Trust" initials="RK"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57A3"/>
    <a:srgbClr val="F3E0EB"/>
    <a:srgbClr val="FEECDE"/>
    <a:srgbClr val="E5DFEF"/>
    <a:srgbClr val="E6EAF6"/>
    <a:srgbClr val="DDEFE4"/>
    <a:srgbClr val="332D7C"/>
    <a:srgbClr val="0070C0"/>
    <a:srgbClr val="0033CC"/>
    <a:srgbClr val="00009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45" autoAdjust="0"/>
    <p:restoredTop sz="86368" autoAdjust="0"/>
  </p:normalViewPr>
  <p:slideViewPr>
    <p:cSldViewPr>
      <p:cViewPr>
        <p:scale>
          <a:sx n="67" d="100"/>
          <a:sy n="67" d="100"/>
        </p:scale>
        <p:origin x="-1404" y="-24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8ECE71C-2341-4C6E-81FE-634927D80B30}"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0004C9B0-2F92-4182-BC27-F91E933893CB}">
      <dgm:prSet phldrT="[Text]"/>
      <dgm:spPr/>
      <dgm:t>
        <a:bodyPr/>
        <a:lstStyle/>
        <a:p>
          <a:r>
            <a:rPr lang="en-GB" dirty="0" smtClean="0"/>
            <a:t>Trust Board</a:t>
          </a:r>
          <a:endParaRPr lang="en-GB" dirty="0"/>
        </a:p>
      </dgm:t>
    </dgm:pt>
    <dgm:pt modelId="{583A509C-6D2E-4174-BA04-64470E9DC9F3}" type="parTrans" cxnId="{FF759E7A-DA1E-4646-87F7-D1F0F6A728E4}">
      <dgm:prSet/>
      <dgm:spPr/>
      <dgm:t>
        <a:bodyPr/>
        <a:lstStyle/>
        <a:p>
          <a:endParaRPr lang="en-GB"/>
        </a:p>
      </dgm:t>
    </dgm:pt>
    <dgm:pt modelId="{C7DC7CD1-7241-4684-861C-D135BBCFE3C1}" type="sibTrans" cxnId="{FF759E7A-DA1E-4646-87F7-D1F0F6A728E4}">
      <dgm:prSet/>
      <dgm:spPr/>
      <dgm:t>
        <a:bodyPr/>
        <a:lstStyle/>
        <a:p>
          <a:endParaRPr lang="en-GB"/>
        </a:p>
      </dgm:t>
    </dgm:pt>
    <dgm:pt modelId="{084E7798-4771-4CDF-93D2-593DE4D833C2}" type="asst">
      <dgm:prSet phldrT="[Text]"/>
      <dgm:spPr/>
      <dgm:t>
        <a:bodyPr/>
        <a:lstStyle/>
        <a:p>
          <a:r>
            <a:rPr lang="en-GB" dirty="0" smtClean="0"/>
            <a:t>People and Organisation Development Committee</a:t>
          </a:r>
          <a:endParaRPr lang="en-GB" dirty="0"/>
        </a:p>
      </dgm:t>
    </dgm:pt>
    <dgm:pt modelId="{827FBAC1-BF6E-4167-8061-F2B98DDEA094}" type="parTrans" cxnId="{62C2A17B-BA2F-49DA-B468-AB4CE510BE70}">
      <dgm:prSet/>
      <dgm:spPr/>
      <dgm:t>
        <a:bodyPr/>
        <a:lstStyle/>
        <a:p>
          <a:endParaRPr lang="en-GB"/>
        </a:p>
      </dgm:t>
    </dgm:pt>
    <dgm:pt modelId="{28A1B173-8DC7-4B5D-BB0F-2991573A5975}" type="sibTrans" cxnId="{62C2A17B-BA2F-49DA-B468-AB4CE510BE70}">
      <dgm:prSet/>
      <dgm:spPr/>
      <dgm:t>
        <a:bodyPr/>
        <a:lstStyle/>
        <a:p>
          <a:endParaRPr lang="en-GB"/>
        </a:p>
      </dgm:t>
    </dgm:pt>
    <dgm:pt modelId="{435422D3-AF87-462A-A6A2-B092DF712956}">
      <dgm:prSet phldrT="[Text]"/>
      <dgm:spPr/>
      <dgm:t>
        <a:bodyPr/>
        <a:lstStyle/>
        <a:p>
          <a:r>
            <a:rPr lang="en-GB" dirty="0" smtClean="0"/>
            <a:t> Equality and Diversity Committee</a:t>
          </a:r>
          <a:endParaRPr lang="en-GB" dirty="0"/>
        </a:p>
      </dgm:t>
    </dgm:pt>
    <dgm:pt modelId="{6C6ED6C9-238E-4822-9799-3A8A1F57CA99}" type="parTrans" cxnId="{99EDBA5C-8C72-48FC-A0E0-B4585D5B6378}">
      <dgm:prSet/>
      <dgm:spPr/>
      <dgm:t>
        <a:bodyPr/>
        <a:lstStyle/>
        <a:p>
          <a:endParaRPr lang="en-GB"/>
        </a:p>
      </dgm:t>
    </dgm:pt>
    <dgm:pt modelId="{2EE32E26-D2AA-4313-904E-BA2E323AEC14}" type="sibTrans" cxnId="{99EDBA5C-8C72-48FC-A0E0-B4585D5B6378}">
      <dgm:prSet/>
      <dgm:spPr/>
      <dgm:t>
        <a:bodyPr/>
        <a:lstStyle/>
        <a:p>
          <a:endParaRPr lang="en-GB"/>
        </a:p>
      </dgm:t>
    </dgm:pt>
    <dgm:pt modelId="{5431AF32-C07F-4F17-BFB1-9C373B46D4A1}">
      <dgm:prSet phldrT="[Text]"/>
      <dgm:spPr/>
      <dgm:t>
        <a:bodyPr/>
        <a:lstStyle/>
        <a:p>
          <a:r>
            <a:rPr lang="en-GB" dirty="0" smtClean="0"/>
            <a:t>Patient Experience Committee</a:t>
          </a:r>
          <a:endParaRPr lang="en-GB" dirty="0"/>
        </a:p>
      </dgm:t>
    </dgm:pt>
    <dgm:pt modelId="{822EB3F5-EA50-4001-8DA7-A4ED0204EF29}" type="parTrans" cxnId="{3C1C0B2D-2815-4A22-BFC5-4E0EF7F62D99}">
      <dgm:prSet/>
      <dgm:spPr/>
      <dgm:t>
        <a:bodyPr/>
        <a:lstStyle/>
        <a:p>
          <a:endParaRPr lang="en-GB"/>
        </a:p>
      </dgm:t>
    </dgm:pt>
    <dgm:pt modelId="{0E6F6306-E06F-42A5-BC90-2DE72C38995F}" type="sibTrans" cxnId="{3C1C0B2D-2815-4A22-BFC5-4E0EF7F62D99}">
      <dgm:prSet/>
      <dgm:spPr/>
      <dgm:t>
        <a:bodyPr/>
        <a:lstStyle/>
        <a:p>
          <a:endParaRPr lang="en-GB"/>
        </a:p>
      </dgm:t>
    </dgm:pt>
    <dgm:pt modelId="{8F36CC64-56D5-4129-9E51-6D138C490BC8}" type="pres">
      <dgm:prSet presAssocID="{F8ECE71C-2341-4C6E-81FE-634927D80B30}" presName="hierChild1" presStyleCnt="0">
        <dgm:presLayoutVars>
          <dgm:orgChart val="1"/>
          <dgm:chPref val="1"/>
          <dgm:dir/>
          <dgm:animOne val="branch"/>
          <dgm:animLvl val="lvl"/>
          <dgm:resizeHandles/>
        </dgm:presLayoutVars>
      </dgm:prSet>
      <dgm:spPr/>
      <dgm:t>
        <a:bodyPr/>
        <a:lstStyle/>
        <a:p>
          <a:endParaRPr lang="en-GB"/>
        </a:p>
      </dgm:t>
    </dgm:pt>
    <dgm:pt modelId="{AD6CADB0-5EB7-4191-BDB8-CC80FE63F0A2}" type="pres">
      <dgm:prSet presAssocID="{0004C9B0-2F92-4182-BC27-F91E933893CB}" presName="hierRoot1" presStyleCnt="0">
        <dgm:presLayoutVars>
          <dgm:hierBranch val="init"/>
        </dgm:presLayoutVars>
      </dgm:prSet>
      <dgm:spPr/>
    </dgm:pt>
    <dgm:pt modelId="{BB5822B1-6E5C-4E5E-B4CC-669E4BACF6C6}" type="pres">
      <dgm:prSet presAssocID="{0004C9B0-2F92-4182-BC27-F91E933893CB}" presName="rootComposite1" presStyleCnt="0"/>
      <dgm:spPr/>
    </dgm:pt>
    <dgm:pt modelId="{6BED10EB-DF74-4204-AD30-88D1C5D18DA0}" type="pres">
      <dgm:prSet presAssocID="{0004C9B0-2F92-4182-BC27-F91E933893CB}" presName="rootText1" presStyleLbl="node0" presStyleIdx="0" presStyleCnt="1" custLinFactNeighborX="2298" custLinFactNeighborY="28451">
        <dgm:presLayoutVars>
          <dgm:chPref val="3"/>
        </dgm:presLayoutVars>
      </dgm:prSet>
      <dgm:spPr/>
      <dgm:t>
        <a:bodyPr/>
        <a:lstStyle/>
        <a:p>
          <a:endParaRPr lang="en-GB"/>
        </a:p>
      </dgm:t>
    </dgm:pt>
    <dgm:pt modelId="{253EFA57-E871-4487-8D82-9F13E8A9EF9C}" type="pres">
      <dgm:prSet presAssocID="{0004C9B0-2F92-4182-BC27-F91E933893CB}" presName="rootConnector1" presStyleLbl="node1" presStyleIdx="0" presStyleCnt="0"/>
      <dgm:spPr/>
      <dgm:t>
        <a:bodyPr/>
        <a:lstStyle/>
        <a:p>
          <a:endParaRPr lang="en-GB"/>
        </a:p>
      </dgm:t>
    </dgm:pt>
    <dgm:pt modelId="{F590FE9C-E902-4852-966D-A8ECF2042F59}" type="pres">
      <dgm:prSet presAssocID="{0004C9B0-2F92-4182-BC27-F91E933893CB}" presName="hierChild2" presStyleCnt="0"/>
      <dgm:spPr/>
    </dgm:pt>
    <dgm:pt modelId="{2BEC61E8-EA4C-4F08-B7D3-24065038A94B}" type="pres">
      <dgm:prSet presAssocID="{6C6ED6C9-238E-4822-9799-3A8A1F57CA99}" presName="Name37" presStyleLbl="parChTrans1D2" presStyleIdx="0" presStyleCnt="3"/>
      <dgm:spPr/>
      <dgm:t>
        <a:bodyPr/>
        <a:lstStyle/>
        <a:p>
          <a:endParaRPr lang="en-GB"/>
        </a:p>
      </dgm:t>
    </dgm:pt>
    <dgm:pt modelId="{6A7869C9-A212-4FAD-96B1-E5730779120C}" type="pres">
      <dgm:prSet presAssocID="{435422D3-AF87-462A-A6A2-B092DF712956}" presName="hierRoot2" presStyleCnt="0">
        <dgm:presLayoutVars>
          <dgm:hierBranch val="init"/>
        </dgm:presLayoutVars>
      </dgm:prSet>
      <dgm:spPr/>
    </dgm:pt>
    <dgm:pt modelId="{D8900FE7-0919-4DCE-8BCE-74D37426F00A}" type="pres">
      <dgm:prSet presAssocID="{435422D3-AF87-462A-A6A2-B092DF712956}" presName="rootComposite" presStyleCnt="0"/>
      <dgm:spPr/>
    </dgm:pt>
    <dgm:pt modelId="{B5ACFE22-DBAF-40BF-9C9A-BE62EF05F8DE}" type="pres">
      <dgm:prSet presAssocID="{435422D3-AF87-462A-A6A2-B092DF712956}" presName="rootText" presStyleLbl="node2" presStyleIdx="0" presStyleCnt="2">
        <dgm:presLayoutVars>
          <dgm:chPref val="3"/>
        </dgm:presLayoutVars>
      </dgm:prSet>
      <dgm:spPr/>
      <dgm:t>
        <a:bodyPr/>
        <a:lstStyle/>
        <a:p>
          <a:endParaRPr lang="en-GB"/>
        </a:p>
      </dgm:t>
    </dgm:pt>
    <dgm:pt modelId="{3421C788-E097-4A14-A897-222985784A1D}" type="pres">
      <dgm:prSet presAssocID="{435422D3-AF87-462A-A6A2-B092DF712956}" presName="rootConnector" presStyleLbl="node2" presStyleIdx="0" presStyleCnt="2"/>
      <dgm:spPr/>
      <dgm:t>
        <a:bodyPr/>
        <a:lstStyle/>
        <a:p>
          <a:endParaRPr lang="en-GB"/>
        </a:p>
      </dgm:t>
    </dgm:pt>
    <dgm:pt modelId="{7E5D9DF3-11D6-49C4-829B-5746E8C2DD01}" type="pres">
      <dgm:prSet presAssocID="{435422D3-AF87-462A-A6A2-B092DF712956}" presName="hierChild4" presStyleCnt="0"/>
      <dgm:spPr/>
    </dgm:pt>
    <dgm:pt modelId="{E3A8D24A-2E1B-4A4A-93F3-74E248301B37}" type="pres">
      <dgm:prSet presAssocID="{435422D3-AF87-462A-A6A2-B092DF712956}" presName="hierChild5" presStyleCnt="0"/>
      <dgm:spPr/>
    </dgm:pt>
    <dgm:pt modelId="{6A22D383-0BD3-4585-B5B8-5502182A695F}" type="pres">
      <dgm:prSet presAssocID="{822EB3F5-EA50-4001-8DA7-A4ED0204EF29}" presName="Name37" presStyleLbl="parChTrans1D2" presStyleIdx="1" presStyleCnt="3"/>
      <dgm:spPr/>
      <dgm:t>
        <a:bodyPr/>
        <a:lstStyle/>
        <a:p>
          <a:endParaRPr lang="en-GB"/>
        </a:p>
      </dgm:t>
    </dgm:pt>
    <dgm:pt modelId="{3DEE35A7-F0F9-43B3-8666-93EA3616F113}" type="pres">
      <dgm:prSet presAssocID="{5431AF32-C07F-4F17-BFB1-9C373B46D4A1}" presName="hierRoot2" presStyleCnt="0">
        <dgm:presLayoutVars>
          <dgm:hierBranch val="init"/>
        </dgm:presLayoutVars>
      </dgm:prSet>
      <dgm:spPr/>
    </dgm:pt>
    <dgm:pt modelId="{158E7CDD-9AC2-4D2D-992A-87EAAA69293B}" type="pres">
      <dgm:prSet presAssocID="{5431AF32-C07F-4F17-BFB1-9C373B46D4A1}" presName="rootComposite" presStyleCnt="0"/>
      <dgm:spPr/>
    </dgm:pt>
    <dgm:pt modelId="{78DEE0D0-BD23-40D5-BF7D-753BE6402F49}" type="pres">
      <dgm:prSet presAssocID="{5431AF32-C07F-4F17-BFB1-9C373B46D4A1}" presName="rootText" presStyleLbl="node2" presStyleIdx="1" presStyleCnt="2">
        <dgm:presLayoutVars>
          <dgm:chPref val="3"/>
        </dgm:presLayoutVars>
      </dgm:prSet>
      <dgm:spPr/>
      <dgm:t>
        <a:bodyPr/>
        <a:lstStyle/>
        <a:p>
          <a:endParaRPr lang="en-GB"/>
        </a:p>
      </dgm:t>
    </dgm:pt>
    <dgm:pt modelId="{8100F864-4E2D-4515-B59E-54F63A9A0E72}" type="pres">
      <dgm:prSet presAssocID="{5431AF32-C07F-4F17-BFB1-9C373B46D4A1}" presName="rootConnector" presStyleLbl="node2" presStyleIdx="1" presStyleCnt="2"/>
      <dgm:spPr/>
      <dgm:t>
        <a:bodyPr/>
        <a:lstStyle/>
        <a:p>
          <a:endParaRPr lang="en-GB"/>
        </a:p>
      </dgm:t>
    </dgm:pt>
    <dgm:pt modelId="{26BFC1C4-1AE1-4744-9FA2-B6FE7290EC40}" type="pres">
      <dgm:prSet presAssocID="{5431AF32-C07F-4F17-BFB1-9C373B46D4A1}" presName="hierChild4" presStyleCnt="0"/>
      <dgm:spPr/>
    </dgm:pt>
    <dgm:pt modelId="{0D6DB61D-BB9E-4337-924C-07999ABFF837}" type="pres">
      <dgm:prSet presAssocID="{5431AF32-C07F-4F17-BFB1-9C373B46D4A1}" presName="hierChild5" presStyleCnt="0"/>
      <dgm:spPr/>
    </dgm:pt>
    <dgm:pt modelId="{0368D47D-2281-495E-AEF5-803C5F883640}" type="pres">
      <dgm:prSet presAssocID="{0004C9B0-2F92-4182-BC27-F91E933893CB}" presName="hierChild3" presStyleCnt="0"/>
      <dgm:spPr/>
    </dgm:pt>
    <dgm:pt modelId="{BCDB5B1F-C6D6-48BE-AE23-74788DE9AD0D}" type="pres">
      <dgm:prSet presAssocID="{827FBAC1-BF6E-4167-8061-F2B98DDEA094}" presName="Name111" presStyleLbl="parChTrans1D2" presStyleIdx="2" presStyleCnt="3"/>
      <dgm:spPr/>
      <dgm:t>
        <a:bodyPr/>
        <a:lstStyle/>
        <a:p>
          <a:endParaRPr lang="en-GB"/>
        </a:p>
      </dgm:t>
    </dgm:pt>
    <dgm:pt modelId="{38AAB16B-F502-46F7-B6E2-2A919411D3D3}" type="pres">
      <dgm:prSet presAssocID="{084E7798-4771-4CDF-93D2-593DE4D833C2}" presName="hierRoot3" presStyleCnt="0">
        <dgm:presLayoutVars>
          <dgm:hierBranch val="init"/>
        </dgm:presLayoutVars>
      </dgm:prSet>
      <dgm:spPr/>
    </dgm:pt>
    <dgm:pt modelId="{D729CD87-EAE9-4FB7-8FF6-26EC55F57C64}" type="pres">
      <dgm:prSet presAssocID="{084E7798-4771-4CDF-93D2-593DE4D833C2}" presName="rootComposite3" presStyleCnt="0"/>
      <dgm:spPr/>
    </dgm:pt>
    <dgm:pt modelId="{D9DE4579-FEDD-4A37-9EF4-1ABEF796FCFE}" type="pres">
      <dgm:prSet presAssocID="{084E7798-4771-4CDF-93D2-593DE4D833C2}" presName="rootText3" presStyleLbl="asst1" presStyleIdx="0" presStyleCnt="1">
        <dgm:presLayoutVars>
          <dgm:chPref val="3"/>
        </dgm:presLayoutVars>
      </dgm:prSet>
      <dgm:spPr/>
      <dgm:t>
        <a:bodyPr/>
        <a:lstStyle/>
        <a:p>
          <a:endParaRPr lang="en-GB"/>
        </a:p>
      </dgm:t>
    </dgm:pt>
    <dgm:pt modelId="{18EE3013-5DB6-429E-8F58-5AA41EDC106F}" type="pres">
      <dgm:prSet presAssocID="{084E7798-4771-4CDF-93D2-593DE4D833C2}" presName="rootConnector3" presStyleLbl="asst1" presStyleIdx="0" presStyleCnt="1"/>
      <dgm:spPr/>
      <dgm:t>
        <a:bodyPr/>
        <a:lstStyle/>
        <a:p>
          <a:endParaRPr lang="en-GB"/>
        </a:p>
      </dgm:t>
    </dgm:pt>
    <dgm:pt modelId="{D781A6B4-DDB4-42C1-93DB-2C101AD6DA27}" type="pres">
      <dgm:prSet presAssocID="{084E7798-4771-4CDF-93D2-593DE4D833C2}" presName="hierChild6" presStyleCnt="0"/>
      <dgm:spPr/>
    </dgm:pt>
    <dgm:pt modelId="{EBE4C49D-9CCC-4566-8463-94AE02E9D5F4}" type="pres">
      <dgm:prSet presAssocID="{084E7798-4771-4CDF-93D2-593DE4D833C2}" presName="hierChild7" presStyleCnt="0"/>
      <dgm:spPr/>
    </dgm:pt>
  </dgm:ptLst>
  <dgm:cxnLst>
    <dgm:cxn modelId="{EDE567F0-80AE-472A-96AA-8928882244AC}" type="presOf" srcId="{0004C9B0-2F92-4182-BC27-F91E933893CB}" destId="{253EFA57-E871-4487-8D82-9F13E8A9EF9C}" srcOrd="1" destOrd="0" presId="urn:microsoft.com/office/officeart/2005/8/layout/orgChart1"/>
    <dgm:cxn modelId="{49D03A70-A769-44F3-93B7-884257702D27}" type="presOf" srcId="{435422D3-AF87-462A-A6A2-B092DF712956}" destId="{3421C788-E097-4A14-A897-222985784A1D}" srcOrd="1" destOrd="0" presId="urn:microsoft.com/office/officeart/2005/8/layout/orgChart1"/>
    <dgm:cxn modelId="{5B00FD6F-B0CD-43C9-9572-24FC6AD1487D}" type="presOf" srcId="{084E7798-4771-4CDF-93D2-593DE4D833C2}" destId="{18EE3013-5DB6-429E-8F58-5AA41EDC106F}" srcOrd="1" destOrd="0" presId="urn:microsoft.com/office/officeart/2005/8/layout/orgChart1"/>
    <dgm:cxn modelId="{D4047C7A-2F17-496C-BD0D-EC55A0B4264C}" type="presOf" srcId="{084E7798-4771-4CDF-93D2-593DE4D833C2}" destId="{D9DE4579-FEDD-4A37-9EF4-1ABEF796FCFE}" srcOrd="0" destOrd="0" presId="urn:microsoft.com/office/officeart/2005/8/layout/orgChart1"/>
    <dgm:cxn modelId="{ABAE930A-ADD8-4CF6-939A-EC1A2512CE42}" type="presOf" srcId="{827FBAC1-BF6E-4167-8061-F2B98DDEA094}" destId="{BCDB5B1F-C6D6-48BE-AE23-74788DE9AD0D}" srcOrd="0" destOrd="0" presId="urn:microsoft.com/office/officeart/2005/8/layout/orgChart1"/>
    <dgm:cxn modelId="{90D09149-521C-4023-A41C-8BEF615D1CFE}" type="presOf" srcId="{5431AF32-C07F-4F17-BFB1-9C373B46D4A1}" destId="{8100F864-4E2D-4515-B59E-54F63A9A0E72}" srcOrd="1" destOrd="0" presId="urn:microsoft.com/office/officeart/2005/8/layout/orgChart1"/>
    <dgm:cxn modelId="{DC599D7E-ED8A-47C2-96B9-2FC049D17144}" type="presOf" srcId="{0004C9B0-2F92-4182-BC27-F91E933893CB}" destId="{6BED10EB-DF74-4204-AD30-88D1C5D18DA0}" srcOrd="0" destOrd="0" presId="urn:microsoft.com/office/officeart/2005/8/layout/orgChart1"/>
    <dgm:cxn modelId="{1AC6B78E-E16B-4448-9DCA-273859A81F2A}" type="presOf" srcId="{435422D3-AF87-462A-A6A2-B092DF712956}" destId="{B5ACFE22-DBAF-40BF-9C9A-BE62EF05F8DE}" srcOrd="0" destOrd="0" presId="urn:microsoft.com/office/officeart/2005/8/layout/orgChart1"/>
    <dgm:cxn modelId="{62C2A17B-BA2F-49DA-B468-AB4CE510BE70}" srcId="{0004C9B0-2F92-4182-BC27-F91E933893CB}" destId="{084E7798-4771-4CDF-93D2-593DE4D833C2}" srcOrd="0" destOrd="0" parTransId="{827FBAC1-BF6E-4167-8061-F2B98DDEA094}" sibTransId="{28A1B173-8DC7-4B5D-BB0F-2991573A5975}"/>
    <dgm:cxn modelId="{3C1C0B2D-2815-4A22-BFC5-4E0EF7F62D99}" srcId="{0004C9B0-2F92-4182-BC27-F91E933893CB}" destId="{5431AF32-C07F-4F17-BFB1-9C373B46D4A1}" srcOrd="2" destOrd="0" parTransId="{822EB3F5-EA50-4001-8DA7-A4ED0204EF29}" sibTransId="{0E6F6306-E06F-42A5-BC90-2DE72C38995F}"/>
    <dgm:cxn modelId="{0C7DD832-378E-427A-93FF-6A45AB25798D}" type="presOf" srcId="{F8ECE71C-2341-4C6E-81FE-634927D80B30}" destId="{8F36CC64-56D5-4129-9E51-6D138C490BC8}" srcOrd="0" destOrd="0" presId="urn:microsoft.com/office/officeart/2005/8/layout/orgChart1"/>
    <dgm:cxn modelId="{075CE7DE-8F8E-46C8-855A-EDEF20C2B319}" type="presOf" srcId="{5431AF32-C07F-4F17-BFB1-9C373B46D4A1}" destId="{78DEE0D0-BD23-40D5-BF7D-753BE6402F49}" srcOrd="0" destOrd="0" presId="urn:microsoft.com/office/officeart/2005/8/layout/orgChart1"/>
    <dgm:cxn modelId="{FF759E7A-DA1E-4646-87F7-D1F0F6A728E4}" srcId="{F8ECE71C-2341-4C6E-81FE-634927D80B30}" destId="{0004C9B0-2F92-4182-BC27-F91E933893CB}" srcOrd="0" destOrd="0" parTransId="{583A509C-6D2E-4174-BA04-64470E9DC9F3}" sibTransId="{C7DC7CD1-7241-4684-861C-D135BBCFE3C1}"/>
    <dgm:cxn modelId="{3CDE798F-9B3B-44A6-B9B4-BF3A3EB93BE0}" type="presOf" srcId="{6C6ED6C9-238E-4822-9799-3A8A1F57CA99}" destId="{2BEC61E8-EA4C-4F08-B7D3-24065038A94B}" srcOrd="0" destOrd="0" presId="urn:microsoft.com/office/officeart/2005/8/layout/orgChart1"/>
    <dgm:cxn modelId="{F4EE858E-84DC-40EC-8E24-8518C3CC4712}" type="presOf" srcId="{822EB3F5-EA50-4001-8DA7-A4ED0204EF29}" destId="{6A22D383-0BD3-4585-B5B8-5502182A695F}" srcOrd="0" destOrd="0" presId="urn:microsoft.com/office/officeart/2005/8/layout/orgChart1"/>
    <dgm:cxn modelId="{99EDBA5C-8C72-48FC-A0E0-B4585D5B6378}" srcId="{0004C9B0-2F92-4182-BC27-F91E933893CB}" destId="{435422D3-AF87-462A-A6A2-B092DF712956}" srcOrd="1" destOrd="0" parTransId="{6C6ED6C9-238E-4822-9799-3A8A1F57CA99}" sibTransId="{2EE32E26-D2AA-4313-904E-BA2E323AEC14}"/>
    <dgm:cxn modelId="{45857C37-4DE6-4576-AE97-82EB24F1EDF3}" type="presParOf" srcId="{8F36CC64-56D5-4129-9E51-6D138C490BC8}" destId="{AD6CADB0-5EB7-4191-BDB8-CC80FE63F0A2}" srcOrd="0" destOrd="0" presId="urn:microsoft.com/office/officeart/2005/8/layout/orgChart1"/>
    <dgm:cxn modelId="{F3CB85FC-090A-4316-9568-E37DB7EA0B84}" type="presParOf" srcId="{AD6CADB0-5EB7-4191-BDB8-CC80FE63F0A2}" destId="{BB5822B1-6E5C-4E5E-B4CC-669E4BACF6C6}" srcOrd="0" destOrd="0" presId="urn:microsoft.com/office/officeart/2005/8/layout/orgChart1"/>
    <dgm:cxn modelId="{C0C34941-7988-40CD-A24F-EDE2C4CD6282}" type="presParOf" srcId="{BB5822B1-6E5C-4E5E-B4CC-669E4BACF6C6}" destId="{6BED10EB-DF74-4204-AD30-88D1C5D18DA0}" srcOrd="0" destOrd="0" presId="urn:microsoft.com/office/officeart/2005/8/layout/orgChart1"/>
    <dgm:cxn modelId="{AEA8504F-0677-4D09-8015-91CEB9A860BD}" type="presParOf" srcId="{BB5822B1-6E5C-4E5E-B4CC-669E4BACF6C6}" destId="{253EFA57-E871-4487-8D82-9F13E8A9EF9C}" srcOrd="1" destOrd="0" presId="urn:microsoft.com/office/officeart/2005/8/layout/orgChart1"/>
    <dgm:cxn modelId="{3E7ED50D-00AD-449B-B621-AA973120D239}" type="presParOf" srcId="{AD6CADB0-5EB7-4191-BDB8-CC80FE63F0A2}" destId="{F590FE9C-E902-4852-966D-A8ECF2042F59}" srcOrd="1" destOrd="0" presId="urn:microsoft.com/office/officeart/2005/8/layout/orgChart1"/>
    <dgm:cxn modelId="{1E9EF743-31F9-4DD3-AA34-7A1903CDEEC1}" type="presParOf" srcId="{F590FE9C-E902-4852-966D-A8ECF2042F59}" destId="{2BEC61E8-EA4C-4F08-B7D3-24065038A94B}" srcOrd="0" destOrd="0" presId="urn:microsoft.com/office/officeart/2005/8/layout/orgChart1"/>
    <dgm:cxn modelId="{ABC6214C-62D7-4144-91A7-54D6DDD40D52}" type="presParOf" srcId="{F590FE9C-E902-4852-966D-A8ECF2042F59}" destId="{6A7869C9-A212-4FAD-96B1-E5730779120C}" srcOrd="1" destOrd="0" presId="urn:microsoft.com/office/officeart/2005/8/layout/orgChart1"/>
    <dgm:cxn modelId="{3B71A7E7-15B5-4288-80DF-BDE7178ED552}" type="presParOf" srcId="{6A7869C9-A212-4FAD-96B1-E5730779120C}" destId="{D8900FE7-0919-4DCE-8BCE-74D37426F00A}" srcOrd="0" destOrd="0" presId="urn:microsoft.com/office/officeart/2005/8/layout/orgChart1"/>
    <dgm:cxn modelId="{12172228-446D-4695-A6A9-9E41B7E4B254}" type="presParOf" srcId="{D8900FE7-0919-4DCE-8BCE-74D37426F00A}" destId="{B5ACFE22-DBAF-40BF-9C9A-BE62EF05F8DE}" srcOrd="0" destOrd="0" presId="urn:microsoft.com/office/officeart/2005/8/layout/orgChart1"/>
    <dgm:cxn modelId="{A0DCA71C-D208-4523-A73F-7ACF67E5CFAD}" type="presParOf" srcId="{D8900FE7-0919-4DCE-8BCE-74D37426F00A}" destId="{3421C788-E097-4A14-A897-222985784A1D}" srcOrd="1" destOrd="0" presId="urn:microsoft.com/office/officeart/2005/8/layout/orgChart1"/>
    <dgm:cxn modelId="{D19E97B7-3EFE-4DF4-8006-9A05D55F3F20}" type="presParOf" srcId="{6A7869C9-A212-4FAD-96B1-E5730779120C}" destId="{7E5D9DF3-11D6-49C4-829B-5746E8C2DD01}" srcOrd="1" destOrd="0" presId="urn:microsoft.com/office/officeart/2005/8/layout/orgChart1"/>
    <dgm:cxn modelId="{99149A51-24FE-4FED-9FE2-265F80E028D1}" type="presParOf" srcId="{6A7869C9-A212-4FAD-96B1-E5730779120C}" destId="{E3A8D24A-2E1B-4A4A-93F3-74E248301B37}" srcOrd="2" destOrd="0" presId="urn:microsoft.com/office/officeart/2005/8/layout/orgChart1"/>
    <dgm:cxn modelId="{B1D4A876-2F17-487A-B92D-1CF7F3E94F81}" type="presParOf" srcId="{F590FE9C-E902-4852-966D-A8ECF2042F59}" destId="{6A22D383-0BD3-4585-B5B8-5502182A695F}" srcOrd="2" destOrd="0" presId="urn:microsoft.com/office/officeart/2005/8/layout/orgChart1"/>
    <dgm:cxn modelId="{C63890CA-F28C-477D-A0E3-ABB4EC007B56}" type="presParOf" srcId="{F590FE9C-E902-4852-966D-A8ECF2042F59}" destId="{3DEE35A7-F0F9-43B3-8666-93EA3616F113}" srcOrd="3" destOrd="0" presId="urn:microsoft.com/office/officeart/2005/8/layout/orgChart1"/>
    <dgm:cxn modelId="{6DEEE59D-90BD-4348-873D-C0B65A5C1F05}" type="presParOf" srcId="{3DEE35A7-F0F9-43B3-8666-93EA3616F113}" destId="{158E7CDD-9AC2-4D2D-992A-87EAAA69293B}" srcOrd="0" destOrd="0" presId="urn:microsoft.com/office/officeart/2005/8/layout/orgChart1"/>
    <dgm:cxn modelId="{3BC2B7CF-FDF5-4CDC-A054-22A4176AB085}" type="presParOf" srcId="{158E7CDD-9AC2-4D2D-992A-87EAAA69293B}" destId="{78DEE0D0-BD23-40D5-BF7D-753BE6402F49}" srcOrd="0" destOrd="0" presId="urn:microsoft.com/office/officeart/2005/8/layout/orgChart1"/>
    <dgm:cxn modelId="{231D3D75-A2D2-45AC-8875-F8C6646D918D}" type="presParOf" srcId="{158E7CDD-9AC2-4D2D-992A-87EAAA69293B}" destId="{8100F864-4E2D-4515-B59E-54F63A9A0E72}" srcOrd="1" destOrd="0" presId="urn:microsoft.com/office/officeart/2005/8/layout/orgChart1"/>
    <dgm:cxn modelId="{245CBE34-1D61-43AC-89F1-DEE8A78CF993}" type="presParOf" srcId="{3DEE35A7-F0F9-43B3-8666-93EA3616F113}" destId="{26BFC1C4-1AE1-4744-9FA2-B6FE7290EC40}" srcOrd="1" destOrd="0" presId="urn:microsoft.com/office/officeart/2005/8/layout/orgChart1"/>
    <dgm:cxn modelId="{C219126E-8A3B-43C1-8EDF-7037FCCB98D2}" type="presParOf" srcId="{3DEE35A7-F0F9-43B3-8666-93EA3616F113}" destId="{0D6DB61D-BB9E-4337-924C-07999ABFF837}" srcOrd="2" destOrd="0" presId="urn:microsoft.com/office/officeart/2005/8/layout/orgChart1"/>
    <dgm:cxn modelId="{1EFDD985-538D-4D63-B1D1-6C7A4EE23BF4}" type="presParOf" srcId="{AD6CADB0-5EB7-4191-BDB8-CC80FE63F0A2}" destId="{0368D47D-2281-495E-AEF5-803C5F883640}" srcOrd="2" destOrd="0" presId="urn:microsoft.com/office/officeart/2005/8/layout/orgChart1"/>
    <dgm:cxn modelId="{691FC7EE-7913-49E6-B8E5-7CE673252667}" type="presParOf" srcId="{0368D47D-2281-495E-AEF5-803C5F883640}" destId="{BCDB5B1F-C6D6-48BE-AE23-74788DE9AD0D}" srcOrd="0" destOrd="0" presId="urn:microsoft.com/office/officeart/2005/8/layout/orgChart1"/>
    <dgm:cxn modelId="{132CBEEF-223D-4FBE-8585-8C222BFE2CA2}" type="presParOf" srcId="{0368D47D-2281-495E-AEF5-803C5F883640}" destId="{38AAB16B-F502-46F7-B6E2-2A919411D3D3}" srcOrd="1" destOrd="0" presId="urn:microsoft.com/office/officeart/2005/8/layout/orgChart1"/>
    <dgm:cxn modelId="{69C47EDE-8EEB-47D7-868E-5D8D898F29A2}" type="presParOf" srcId="{38AAB16B-F502-46F7-B6E2-2A919411D3D3}" destId="{D729CD87-EAE9-4FB7-8FF6-26EC55F57C64}" srcOrd="0" destOrd="0" presId="urn:microsoft.com/office/officeart/2005/8/layout/orgChart1"/>
    <dgm:cxn modelId="{BCF5FCD5-33B8-4593-8F97-B2336BF51B1D}" type="presParOf" srcId="{D729CD87-EAE9-4FB7-8FF6-26EC55F57C64}" destId="{D9DE4579-FEDD-4A37-9EF4-1ABEF796FCFE}" srcOrd="0" destOrd="0" presId="urn:microsoft.com/office/officeart/2005/8/layout/orgChart1"/>
    <dgm:cxn modelId="{DE2F35C6-7199-4482-A365-4DC36FF7C6FE}" type="presParOf" srcId="{D729CD87-EAE9-4FB7-8FF6-26EC55F57C64}" destId="{18EE3013-5DB6-429E-8F58-5AA41EDC106F}" srcOrd="1" destOrd="0" presId="urn:microsoft.com/office/officeart/2005/8/layout/orgChart1"/>
    <dgm:cxn modelId="{A1BF6DA3-DF5C-4192-BEB1-E4D88C0C772D}" type="presParOf" srcId="{38AAB16B-F502-46F7-B6E2-2A919411D3D3}" destId="{D781A6B4-DDB4-42C1-93DB-2C101AD6DA27}" srcOrd="1" destOrd="0" presId="urn:microsoft.com/office/officeart/2005/8/layout/orgChart1"/>
    <dgm:cxn modelId="{A48E16DC-91D4-4929-9F00-2F13BBF9D838}" type="presParOf" srcId="{38AAB16B-F502-46F7-B6E2-2A919411D3D3}" destId="{EBE4C49D-9CCC-4566-8463-94AE02E9D5F4}"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092" cy="496493"/>
          </a:xfrm>
          <a:prstGeom prst="rect">
            <a:avLst/>
          </a:prstGeom>
        </p:spPr>
        <p:txBody>
          <a:bodyPr vert="horz" lIns="93320" tIns="46660" rIns="93320" bIns="46660" rtlCol="0"/>
          <a:lstStyle>
            <a:lvl1pPr algn="l">
              <a:defRPr sz="1200"/>
            </a:lvl1pPr>
          </a:lstStyle>
          <a:p>
            <a:endParaRPr lang="en-GB" dirty="0"/>
          </a:p>
        </p:txBody>
      </p:sp>
      <p:sp>
        <p:nvSpPr>
          <p:cNvPr id="3" name="Date Placeholder 2"/>
          <p:cNvSpPr>
            <a:spLocks noGrp="1"/>
          </p:cNvSpPr>
          <p:nvPr>
            <p:ph type="dt" sz="quarter" idx="1"/>
          </p:nvPr>
        </p:nvSpPr>
        <p:spPr>
          <a:xfrm>
            <a:off x="3885275" y="0"/>
            <a:ext cx="2971092" cy="496493"/>
          </a:xfrm>
          <a:prstGeom prst="rect">
            <a:avLst/>
          </a:prstGeom>
        </p:spPr>
        <p:txBody>
          <a:bodyPr vert="horz" lIns="93320" tIns="46660" rIns="93320" bIns="46660" rtlCol="0"/>
          <a:lstStyle>
            <a:lvl1pPr algn="r">
              <a:defRPr sz="1200"/>
            </a:lvl1pPr>
          </a:lstStyle>
          <a:p>
            <a:fld id="{4FABF618-192F-4F9D-A411-0D5018D50394}" type="datetimeFigureOut">
              <a:rPr lang="en-GB" smtClean="0"/>
              <a:t>31/08/2020</a:t>
            </a:fld>
            <a:endParaRPr lang="en-GB" dirty="0"/>
          </a:p>
        </p:txBody>
      </p:sp>
      <p:sp>
        <p:nvSpPr>
          <p:cNvPr id="4" name="Footer Placeholder 3"/>
          <p:cNvSpPr>
            <a:spLocks noGrp="1"/>
          </p:cNvSpPr>
          <p:nvPr>
            <p:ph type="ftr" sz="quarter" idx="2"/>
          </p:nvPr>
        </p:nvSpPr>
        <p:spPr>
          <a:xfrm>
            <a:off x="0" y="9428534"/>
            <a:ext cx="2971092" cy="496493"/>
          </a:xfrm>
          <a:prstGeom prst="rect">
            <a:avLst/>
          </a:prstGeom>
        </p:spPr>
        <p:txBody>
          <a:bodyPr vert="horz" lIns="93320" tIns="46660" rIns="93320" bIns="4666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85275" y="9428534"/>
            <a:ext cx="2971092" cy="496493"/>
          </a:xfrm>
          <a:prstGeom prst="rect">
            <a:avLst/>
          </a:prstGeom>
        </p:spPr>
        <p:txBody>
          <a:bodyPr vert="horz" lIns="93320" tIns="46660" rIns="93320" bIns="46660" rtlCol="0" anchor="b"/>
          <a:lstStyle>
            <a:lvl1pPr algn="r">
              <a:defRPr sz="1200"/>
            </a:lvl1pPr>
          </a:lstStyle>
          <a:p>
            <a:fld id="{855B561F-19AC-45FF-B10E-2CD7A3AE3DD3}" type="slidenum">
              <a:rPr lang="en-GB" smtClean="0"/>
              <a:t>‹#›</a:t>
            </a:fld>
            <a:endParaRPr lang="en-GB" dirty="0"/>
          </a:p>
        </p:txBody>
      </p:sp>
    </p:spTree>
    <p:extLst>
      <p:ext uri="{BB962C8B-B14F-4D97-AF65-F5344CB8AC3E}">
        <p14:creationId xmlns:p14="http://schemas.microsoft.com/office/powerpoint/2010/main" val="6149677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71800" cy="498056"/>
          </a:xfrm>
          <a:prstGeom prst="rect">
            <a:avLst/>
          </a:prstGeom>
        </p:spPr>
        <p:txBody>
          <a:bodyPr vert="horz" lIns="92452" tIns="46226" rIns="92452" bIns="46226" rtlCol="0"/>
          <a:lstStyle>
            <a:lvl1pPr algn="l">
              <a:defRPr sz="1200"/>
            </a:lvl1pPr>
          </a:lstStyle>
          <a:p>
            <a:endParaRPr lang="en-US" dirty="0"/>
          </a:p>
        </p:txBody>
      </p:sp>
      <p:sp>
        <p:nvSpPr>
          <p:cNvPr id="3" name="Date Placeholder 2"/>
          <p:cNvSpPr>
            <a:spLocks noGrp="1"/>
          </p:cNvSpPr>
          <p:nvPr>
            <p:ph type="dt" idx="1"/>
          </p:nvPr>
        </p:nvSpPr>
        <p:spPr>
          <a:xfrm>
            <a:off x="3884613" y="1"/>
            <a:ext cx="2971800" cy="498056"/>
          </a:xfrm>
          <a:prstGeom prst="rect">
            <a:avLst/>
          </a:prstGeom>
        </p:spPr>
        <p:txBody>
          <a:bodyPr vert="horz" lIns="92452" tIns="46226" rIns="92452" bIns="46226" rtlCol="0"/>
          <a:lstStyle>
            <a:lvl1pPr algn="r">
              <a:defRPr sz="1200"/>
            </a:lvl1pPr>
          </a:lstStyle>
          <a:p>
            <a:fld id="{ACDA217B-25A4-432A-8208-51332BEC6092}" type="datetimeFigureOut">
              <a:rPr lang="en-US" smtClean="0"/>
              <a:t>8/31/2020</a:t>
            </a:fld>
            <a:endParaRPr lang="en-US" dirty="0"/>
          </a:p>
        </p:txBody>
      </p:sp>
      <p:sp>
        <p:nvSpPr>
          <p:cNvPr id="4" name="Slide Image Placeholder 3"/>
          <p:cNvSpPr>
            <a:spLocks noGrp="1" noRot="1" noChangeAspect="1"/>
          </p:cNvSpPr>
          <p:nvPr>
            <p:ph type="sldImg" idx="2"/>
          </p:nvPr>
        </p:nvSpPr>
        <p:spPr>
          <a:xfrm>
            <a:off x="1195388" y="1239838"/>
            <a:ext cx="4467225" cy="3351212"/>
          </a:xfrm>
          <a:prstGeom prst="rect">
            <a:avLst/>
          </a:prstGeom>
          <a:noFill/>
          <a:ln w="12700">
            <a:solidFill>
              <a:prstClr val="black"/>
            </a:solidFill>
          </a:ln>
        </p:spPr>
        <p:txBody>
          <a:bodyPr vert="horz" lIns="92452" tIns="46226" rIns="92452" bIns="46226" rtlCol="0" anchor="ctr"/>
          <a:lstStyle/>
          <a:p>
            <a:endParaRPr lang="en-US" dirty="0"/>
          </a:p>
        </p:txBody>
      </p:sp>
      <p:sp>
        <p:nvSpPr>
          <p:cNvPr id="5" name="Notes Placeholder 4"/>
          <p:cNvSpPr>
            <a:spLocks noGrp="1"/>
          </p:cNvSpPr>
          <p:nvPr>
            <p:ph type="body" sz="quarter" idx="3"/>
          </p:nvPr>
        </p:nvSpPr>
        <p:spPr>
          <a:xfrm>
            <a:off x="685800" y="4777195"/>
            <a:ext cx="5486400" cy="3908614"/>
          </a:xfrm>
          <a:prstGeom prst="rect">
            <a:avLst/>
          </a:prstGeom>
        </p:spPr>
        <p:txBody>
          <a:bodyPr vert="horz" lIns="92452" tIns="46226" rIns="92452" bIns="46226"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9428584"/>
            <a:ext cx="2971800" cy="498055"/>
          </a:xfrm>
          <a:prstGeom prst="rect">
            <a:avLst/>
          </a:prstGeom>
        </p:spPr>
        <p:txBody>
          <a:bodyPr vert="horz" lIns="92452" tIns="46226" rIns="92452" bIns="46226"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9428584"/>
            <a:ext cx="2971800" cy="498055"/>
          </a:xfrm>
          <a:prstGeom prst="rect">
            <a:avLst/>
          </a:prstGeom>
        </p:spPr>
        <p:txBody>
          <a:bodyPr vert="horz" lIns="92452" tIns="46226" rIns="92452" bIns="46226" rtlCol="0" anchor="b"/>
          <a:lstStyle>
            <a:lvl1pPr algn="r">
              <a:defRPr sz="1200"/>
            </a:lvl1pPr>
          </a:lstStyle>
          <a:p>
            <a:fld id="{42B8A0A7-959A-4AE3-812C-3072D05AE4FA}" type="slidenum">
              <a:rPr lang="en-US" smtClean="0"/>
              <a:t>‹#›</a:t>
            </a:fld>
            <a:endParaRPr lang="en-US" dirty="0"/>
          </a:p>
        </p:txBody>
      </p:sp>
    </p:spTree>
    <p:extLst>
      <p:ext uri="{BB962C8B-B14F-4D97-AF65-F5344CB8AC3E}">
        <p14:creationId xmlns:p14="http://schemas.microsoft.com/office/powerpoint/2010/main" val="28518827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2B8A0A7-959A-4AE3-812C-3072D05AE4FA}" type="slidenum">
              <a:rPr lang="en-US" smtClean="0"/>
              <a:t>3</a:t>
            </a:fld>
            <a:endParaRPr lang="en-US" dirty="0"/>
          </a:p>
        </p:txBody>
      </p:sp>
    </p:spTree>
    <p:extLst>
      <p:ext uri="{BB962C8B-B14F-4D97-AF65-F5344CB8AC3E}">
        <p14:creationId xmlns:p14="http://schemas.microsoft.com/office/powerpoint/2010/main" val="934156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2B8A0A7-959A-4AE3-812C-3072D05AE4FA}" type="slidenum">
              <a:rPr lang="en-US" smtClean="0"/>
              <a:t>5</a:t>
            </a:fld>
            <a:endParaRPr lang="en-US"/>
          </a:p>
        </p:txBody>
      </p:sp>
    </p:spTree>
    <p:extLst>
      <p:ext uri="{BB962C8B-B14F-4D97-AF65-F5344CB8AC3E}">
        <p14:creationId xmlns:p14="http://schemas.microsoft.com/office/powerpoint/2010/main" val="12197383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2B8A0A7-959A-4AE3-812C-3072D05AE4FA}" type="slidenum">
              <a:rPr lang="en-US" smtClean="0"/>
              <a:t>8</a:t>
            </a:fld>
            <a:endParaRPr lang="en-US"/>
          </a:p>
        </p:txBody>
      </p:sp>
    </p:spTree>
    <p:extLst>
      <p:ext uri="{BB962C8B-B14F-4D97-AF65-F5344CB8AC3E}">
        <p14:creationId xmlns:p14="http://schemas.microsoft.com/office/powerpoint/2010/main" val="9085657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2B8A0A7-959A-4AE3-812C-3072D05AE4FA}" type="slidenum">
              <a:rPr lang="en-US" smtClean="0"/>
              <a:t>10</a:t>
            </a:fld>
            <a:endParaRPr lang="en-US"/>
          </a:p>
        </p:txBody>
      </p:sp>
    </p:spTree>
    <p:extLst>
      <p:ext uri="{BB962C8B-B14F-4D97-AF65-F5344CB8AC3E}">
        <p14:creationId xmlns:p14="http://schemas.microsoft.com/office/powerpoint/2010/main" val="5846022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2B8A0A7-959A-4AE3-812C-3072D05AE4FA}" type="slidenum">
              <a:rPr lang="en-US" smtClean="0"/>
              <a:t>11</a:t>
            </a:fld>
            <a:endParaRPr lang="en-US"/>
          </a:p>
        </p:txBody>
      </p:sp>
    </p:spTree>
    <p:extLst>
      <p:ext uri="{BB962C8B-B14F-4D97-AF65-F5344CB8AC3E}">
        <p14:creationId xmlns:p14="http://schemas.microsoft.com/office/powerpoint/2010/main" val="14619018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2B8A0A7-959A-4AE3-812C-3072D05AE4FA}" type="slidenum">
              <a:rPr lang="en-US" smtClean="0"/>
              <a:t>13</a:t>
            </a:fld>
            <a:endParaRPr lang="en-US"/>
          </a:p>
        </p:txBody>
      </p:sp>
    </p:spTree>
    <p:extLst>
      <p:ext uri="{BB962C8B-B14F-4D97-AF65-F5344CB8AC3E}">
        <p14:creationId xmlns:p14="http://schemas.microsoft.com/office/powerpoint/2010/main" val="8081802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2B8A0A7-959A-4AE3-812C-3072D05AE4FA}" type="slidenum">
              <a:rPr lang="en-US" smtClean="0"/>
              <a:t>14</a:t>
            </a:fld>
            <a:endParaRPr lang="en-US" dirty="0"/>
          </a:p>
        </p:txBody>
      </p:sp>
    </p:spTree>
    <p:extLst>
      <p:ext uri="{BB962C8B-B14F-4D97-AF65-F5344CB8AC3E}">
        <p14:creationId xmlns:p14="http://schemas.microsoft.com/office/powerpoint/2010/main" val="38908165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2B8A0A7-959A-4AE3-812C-3072D05AE4FA}" type="slidenum">
              <a:rPr lang="en-US" smtClean="0"/>
              <a:t>20</a:t>
            </a:fld>
            <a:endParaRPr lang="en-US" dirty="0"/>
          </a:p>
        </p:txBody>
      </p:sp>
    </p:spTree>
    <p:extLst>
      <p:ext uri="{BB962C8B-B14F-4D97-AF65-F5344CB8AC3E}">
        <p14:creationId xmlns:p14="http://schemas.microsoft.com/office/powerpoint/2010/main" val="3109335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2B8A0A7-959A-4AE3-812C-3072D05AE4FA}" type="slidenum">
              <a:rPr lang="en-US" smtClean="0"/>
              <a:t>24</a:t>
            </a:fld>
            <a:endParaRPr lang="en-US" dirty="0"/>
          </a:p>
        </p:txBody>
      </p:sp>
    </p:spTree>
    <p:extLst>
      <p:ext uri="{BB962C8B-B14F-4D97-AF65-F5344CB8AC3E}">
        <p14:creationId xmlns:p14="http://schemas.microsoft.com/office/powerpoint/2010/main" val="40480411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2B8A0A7-959A-4AE3-812C-3072D05AE4FA}" type="slidenum">
              <a:rPr lang="en-US" smtClean="0"/>
              <a:t>26</a:t>
            </a:fld>
            <a:endParaRPr lang="en-US" dirty="0"/>
          </a:p>
        </p:txBody>
      </p:sp>
    </p:spTree>
    <p:extLst>
      <p:ext uri="{BB962C8B-B14F-4D97-AF65-F5344CB8AC3E}">
        <p14:creationId xmlns:p14="http://schemas.microsoft.com/office/powerpoint/2010/main" val="16042236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2B8A0A7-959A-4AE3-812C-3072D05AE4FA}" type="slidenum">
              <a:rPr lang="en-US" smtClean="0"/>
              <a:t>29</a:t>
            </a:fld>
            <a:endParaRPr lang="en-US" dirty="0"/>
          </a:p>
        </p:txBody>
      </p:sp>
    </p:spTree>
    <p:extLst>
      <p:ext uri="{BB962C8B-B14F-4D97-AF65-F5344CB8AC3E}">
        <p14:creationId xmlns:p14="http://schemas.microsoft.com/office/powerpoint/2010/main" val="9735010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0.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1.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Footer-Title-Slide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3124201"/>
            <a:ext cx="9170176" cy="3761184"/>
          </a:xfrm>
          <a:prstGeom prst="rect">
            <a:avLst/>
          </a:prstGeom>
        </p:spPr>
      </p:pic>
      <p:sp>
        <p:nvSpPr>
          <p:cNvPr id="9" name="Title Placeholder 8"/>
          <p:cNvSpPr>
            <a:spLocks noGrp="1"/>
          </p:cNvSpPr>
          <p:nvPr>
            <p:ph type="title"/>
          </p:nvPr>
        </p:nvSpPr>
        <p:spPr>
          <a:xfrm>
            <a:off x="457200" y="1772816"/>
            <a:ext cx="8229600" cy="576064"/>
          </a:xfrm>
          <a:prstGeom prst="rect">
            <a:avLst/>
          </a:prstGeom>
        </p:spPr>
        <p:txBody>
          <a:bodyPr vert="horz" lIns="91440" tIns="45720" rIns="91440" bIns="45720" rtlCol="0" anchor="ctr">
            <a:normAutofit/>
          </a:bodyPr>
          <a:lstStyle>
            <a:lvl1pPr>
              <a:defRPr sz="4000">
                <a:solidFill>
                  <a:srgbClr val="332D7C"/>
                </a:solidFill>
              </a:defRPr>
            </a:lvl1pPr>
          </a:lstStyle>
          <a:p>
            <a:r>
              <a:rPr lang="en-GB" dirty="0" smtClean="0"/>
              <a:t>Click to edit slide title</a:t>
            </a:r>
            <a:endParaRPr lang="en-US" dirty="0"/>
          </a:p>
        </p:txBody>
      </p:sp>
      <p:sp>
        <p:nvSpPr>
          <p:cNvPr id="11" name="Text Placeholder 11"/>
          <p:cNvSpPr>
            <a:spLocks noGrp="1"/>
          </p:cNvSpPr>
          <p:nvPr>
            <p:ph idx="1" hasCustomPrompt="1"/>
          </p:nvPr>
        </p:nvSpPr>
        <p:spPr>
          <a:xfrm>
            <a:off x="457200" y="2348880"/>
            <a:ext cx="8229600" cy="504056"/>
          </a:xfrm>
          <a:prstGeom prst="rect">
            <a:avLst/>
          </a:prstGeom>
        </p:spPr>
        <p:txBody>
          <a:bodyPr vert="horz" lIns="91440" tIns="45720" rIns="91440" bIns="45720" rtlCol="0">
            <a:noAutofit/>
          </a:bodyPr>
          <a:lstStyle>
            <a:lvl1pPr>
              <a:defRPr sz="2800" b="0">
                <a:solidFill>
                  <a:schemeClr val="tx1"/>
                </a:solidFill>
              </a:defRPr>
            </a:lvl1pPr>
          </a:lstStyle>
          <a:p>
            <a:pPr lvl="0"/>
            <a:r>
              <a:rPr lang="en-GB" dirty="0" smtClean="0"/>
              <a:t>Click to edit subtitle</a:t>
            </a:r>
            <a:endParaRPr lang="en-US" dirty="0"/>
          </a:p>
        </p:txBody>
      </p:sp>
      <p:pic>
        <p:nvPicPr>
          <p:cNvPr id="6" name="Picture 5" descr="Footer-Vision.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20936" y="6168631"/>
            <a:ext cx="8471544" cy="716753"/>
          </a:xfrm>
          <a:prstGeom prst="rect">
            <a:avLst/>
          </a:prstGeom>
        </p:spPr>
      </p:pic>
      <p:sp>
        <p:nvSpPr>
          <p:cNvPr id="19" name="Content Placeholder 2"/>
          <p:cNvSpPr txBox="1">
            <a:spLocks/>
          </p:cNvSpPr>
          <p:nvPr userDrawn="1"/>
        </p:nvSpPr>
        <p:spPr>
          <a:xfrm>
            <a:off x="446856" y="4005064"/>
            <a:ext cx="8229600" cy="648072"/>
          </a:xfrm>
          <a:prstGeom prst="rect">
            <a:avLst/>
          </a:prstGeom>
        </p:spPr>
        <p:txBody>
          <a:bodyPr vert="horz" lIns="91440" tIns="45720" rIns="91440" bIns="45720" rtlCol="0">
            <a:noAutofit/>
          </a:bodyPr>
          <a:lstStyle>
            <a:lvl1pPr marL="0" indent="0" algn="l" defTabSz="914400" rtl="0" eaLnBrk="1" latinLnBrk="0" hangingPunct="1">
              <a:spcBef>
                <a:spcPct val="20000"/>
              </a:spcBef>
              <a:buFont typeface="Arial" panose="020B0604020202020204" pitchFamily="34" charset="0"/>
              <a:buNone/>
              <a:defRPr sz="2800" b="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n-US" sz="1600" dirty="0">
              <a:solidFill>
                <a:srgbClr val="FFFFFF"/>
              </a:solidFill>
            </a:endParaRPr>
          </a:p>
        </p:txBody>
      </p:sp>
      <p:sp>
        <p:nvSpPr>
          <p:cNvPr id="24" name="Text Placeholder 2"/>
          <p:cNvSpPr>
            <a:spLocks noGrp="1"/>
          </p:cNvSpPr>
          <p:nvPr>
            <p:ph type="body" sz="quarter" idx="10" hasCustomPrompt="1"/>
          </p:nvPr>
        </p:nvSpPr>
        <p:spPr>
          <a:xfrm>
            <a:off x="468313" y="3932858"/>
            <a:ext cx="3455987" cy="576262"/>
          </a:xfrm>
          <a:prstGeom prst="rect">
            <a:avLst/>
          </a:prstGeom>
          <a:noFill/>
          <a:ln>
            <a:noFill/>
          </a:ln>
        </p:spPr>
        <p:txBody>
          <a:bodyPr vert="horz"/>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600" b="0">
                <a:solidFill>
                  <a:schemeClr val="bg1"/>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sz="1600" dirty="0" smtClean="0">
                <a:solidFill>
                  <a:srgbClr val="FFFFFF"/>
                </a:solidFill>
              </a:rPr>
              <a:t>Presenter Name, Job Title</a:t>
            </a:r>
          </a:p>
        </p:txBody>
      </p:sp>
    </p:spTree>
    <p:extLst>
      <p:ext uri="{BB962C8B-B14F-4D97-AF65-F5344CB8AC3E}">
        <p14:creationId xmlns:p14="http://schemas.microsoft.com/office/powerpoint/2010/main" val="185372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pic>
        <p:nvPicPr>
          <p:cNvPr id="6" name="Picture 5" descr="Footer-Title-Slide2.png"/>
          <p:cNvPicPr>
            <a:picLocks noChangeAspect="1"/>
          </p:cNvPicPr>
          <p:nvPr userDrawn="1"/>
        </p:nvPicPr>
        <p:blipFill rotWithShape="1">
          <a:blip r:embed="rId2" cstate="print">
            <a:extLst>
              <a:ext uri="{28A0092B-C50C-407E-A947-70E740481C1C}">
                <a14:useLocalDpi xmlns:a14="http://schemas.microsoft.com/office/drawing/2010/main" val="0"/>
              </a:ext>
            </a:extLst>
          </a:blip>
          <a:srcRect b="72484"/>
          <a:stretch/>
        </p:blipFill>
        <p:spPr>
          <a:xfrm>
            <a:off x="-3440" y="5841156"/>
            <a:ext cx="9160140" cy="1033777"/>
          </a:xfrm>
          <a:prstGeom prst="rect">
            <a:avLst/>
          </a:prstGeom>
        </p:spPr>
      </p:pic>
      <p:sp>
        <p:nvSpPr>
          <p:cNvPr id="2" name="Title 1"/>
          <p:cNvSpPr>
            <a:spLocks noGrp="1"/>
          </p:cNvSpPr>
          <p:nvPr>
            <p:ph type="title" hasCustomPrompt="1"/>
          </p:nvPr>
        </p:nvSpPr>
        <p:spPr>
          <a:xfrm>
            <a:off x="457200" y="1052736"/>
            <a:ext cx="8229600" cy="576064"/>
          </a:xfrm>
          <a:prstGeom prst="rect">
            <a:avLst/>
          </a:prstGeom>
        </p:spPr>
        <p:txBody>
          <a:bodyPr vert="horz"/>
          <a:lstStyle>
            <a:lvl1pPr>
              <a:defRPr sz="2800">
                <a:solidFill>
                  <a:srgbClr val="332D7C"/>
                </a:solidFill>
              </a:defRPr>
            </a:lvl1pPr>
          </a:lstStyle>
          <a:p>
            <a:r>
              <a:rPr lang="en-GB" dirty="0" smtClean="0"/>
              <a:t>Click to edit slide title</a:t>
            </a:r>
            <a:endParaRPr lang="en-US" dirty="0"/>
          </a:p>
        </p:txBody>
      </p:sp>
      <p:sp>
        <p:nvSpPr>
          <p:cNvPr id="5" name="Text Placeholder 4"/>
          <p:cNvSpPr>
            <a:spLocks noGrp="1"/>
          </p:cNvSpPr>
          <p:nvPr>
            <p:ph type="body" sz="quarter" idx="10" hasCustomPrompt="1"/>
          </p:nvPr>
        </p:nvSpPr>
        <p:spPr>
          <a:xfrm>
            <a:off x="468313" y="1772816"/>
            <a:ext cx="8207375" cy="3816424"/>
          </a:xfrm>
          <a:prstGeom prst="rect">
            <a:avLst/>
          </a:prstGeom>
        </p:spPr>
        <p:txBody>
          <a:bodyPr vert="horz"/>
          <a:lstStyle>
            <a:lvl1pPr>
              <a:defRPr sz="1800" b="0" baseline="0"/>
            </a:lvl1pPr>
            <a:lvl2pPr marL="742950" indent="-285750">
              <a:buClr>
                <a:srgbClr val="332D7C"/>
              </a:buClr>
              <a:buFont typeface="Wingdings" charset="2"/>
              <a:buChar char="§"/>
              <a:defRPr sz="1800"/>
            </a:lvl2pPr>
            <a:lvl3pPr marL="1143000" indent="-228600">
              <a:buClr>
                <a:srgbClr val="332D7C"/>
              </a:buClr>
              <a:buFont typeface="Lucida Grande"/>
              <a:buChar char="-"/>
              <a:defRPr sz="1800"/>
            </a:lvl3pPr>
            <a:lvl4pPr marL="1657350" marR="0" indent="-285750" algn="l" defTabSz="914400" rtl="0" eaLnBrk="1" fontAlgn="auto" latinLnBrk="0" hangingPunct="1">
              <a:lnSpc>
                <a:spcPct val="100000"/>
              </a:lnSpc>
              <a:spcBef>
                <a:spcPct val="20000"/>
              </a:spcBef>
              <a:spcAft>
                <a:spcPts val="0"/>
              </a:spcAft>
              <a:buClr>
                <a:srgbClr val="332D7C"/>
              </a:buClr>
              <a:buSzPct val="100000"/>
              <a:buFont typeface="Lucida Grande"/>
              <a:buChar char="-"/>
              <a:tabLst/>
              <a:defRPr sz="1800" baseline="0"/>
            </a:lvl4pPr>
            <a:lvl5pPr marL="2114550" indent="-285750">
              <a:buClr>
                <a:srgbClr val="332D7C"/>
              </a:buClr>
              <a:buFont typeface="Lucida Grande"/>
              <a:buChar char="-"/>
              <a:defRPr sz="1800"/>
            </a:lvl5pPr>
          </a:lstStyle>
          <a:p>
            <a:pPr lvl="0"/>
            <a:r>
              <a:rPr lang="en-GB" dirty="0" smtClean="0"/>
              <a:t>Click to edit slide text</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pic>
        <p:nvPicPr>
          <p:cNvPr id="7" name="Picture 6" descr="Footer-Vision.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20936" y="6168631"/>
            <a:ext cx="8471544" cy="716753"/>
          </a:xfrm>
          <a:prstGeom prst="rect">
            <a:avLst/>
          </a:prstGeom>
        </p:spPr>
      </p:pic>
      <p:cxnSp>
        <p:nvCxnSpPr>
          <p:cNvPr id="8" name="Straight Connector 7"/>
          <p:cNvCxnSpPr/>
          <p:nvPr userDrawn="1"/>
        </p:nvCxnSpPr>
        <p:spPr>
          <a:xfrm>
            <a:off x="539552" y="1628800"/>
            <a:ext cx="8064896" cy="0"/>
          </a:xfrm>
          <a:prstGeom prst="line">
            <a:avLst/>
          </a:prstGeom>
          <a:ln w="12700" cmpd="sng">
            <a:solidFill>
              <a:srgbClr val="332D7C"/>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175802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Slide (Care at home)">
    <p:spTree>
      <p:nvGrpSpPr>
        <p:cNvPr id="1" name=""/>
        <p:cNvGrpSpPr/>
        <p:nvPr/>
      </p:nvGrpSpPr>
      <p:grpSpPr>
        <a:xfrm>
          <a:off x="0" y="0"/>
          <a:ext cx="0" cy="0"/>
          <a:chOff x="0" y="0"/>
          <a:chExt cx="0" cy="0"/>
        </a:xfrm>
      </p:grpSpPr>
      <p:pic>
        <p:nvPicPr>
          <p:cNvPr id="7" name="Picture 6" descr="Footer-Title-Slide2.png"/>
          <p:cNvPicPr>
            <a:picLocks noChangeAspect="1"/>
          </p:cNvPicPr>
          <p:nvPr userDrawn="1"/>
        </p:nvPicPr>
        <p:blipFill rotWithShape="1">
          <a:blip r:embed="rId2" cstate="print">
            <a:extLst>
              <a:ext uri="{28A0092B-C50C-407E-A947-70E740481C1C}">
                <a14:useLocalDpi xmlns:a14="http://schemas.microsoft.com/office/drawing/2010/main" val="0"/>
              </a:ext>
            </a:extLst>
          </a:blip>
          <a:srcRect b="72484"/>
          <a:stretch/>
        </p:blipFill>
        <p:spPr>
          <a:xfrm>
            <a:off x="-3440" y="5841156"/>
            <a:ext cx="9160140" cy="1033777"/>
          </a:xfrm>
          <a:prstGeom prst="rect">
            <a:avLst/>
          </a:prstGeom>
        </p:spPr>
      </p:pic>
      <p:sp>
        <p:nvSpPr>
          <p:cNvPr id="5" name="Title 1"/>
          <p:cNvSpPr>
            <a:spLocks noGrp="1"/>
          </p:cNvSpPr>
          <p:nvPr>
            <p:ph type="title" hasCustomPrompt="1"/>
          </p:nvPr>
        </p:nvSpPr>
        <p:spPr>
          <a:xfrm>
            <a:off x="457200" y="1052736"/>
            <a:ext cx="8229600" cy="576064"/>
          </a:xfrm>
          <a:prstGeom prst="rect">
            <a:avLst/>
          </a:prstGeom>
        </p:spPr>
        <p:txBody>
          <a:bodyPr vert="horz"/>
          <a:lstStyle>
            <a:lvl1pPr>
              <a:defRPr sz="2800">
                <a:solidFill>
                  <a:srgbClr val="332D7C"/>
                </a:solidFill>
              </a:defRPr>
            </a:lvl1pPr>
          </a:lstStyle>
          <a:p>
            <a:r>
              <a:rPr lang="en-GB" dirty="0" smtClean="0"/>
              <a:t>Click to edit slide title</a:t>
            </a:r>
            <a:endParaRPr lang="en-US" dirty="0"/>
          </a:p>
        </p:txBody>
      </p:sp>
      <p:sp>
        <p:nvSpPr>
          <p:cNvPr id="9" name="Text Placeholder 4"/>
          <p:cNvSpPr>
            <a:spLocks noGrp="1"/>
          </p:cNvSpPr>
          <p:nvPr>
            <p:ph type="body" sz="quarter" idx="10" hasCustomPrompt="1"/>
          </p:nvPr>
        </p:nvSpPr>
        <p:spPr>
          <a:xfrm>
            <a:off x="468313" y="1772816"/>
            <a:ext cx="5255815" cy="3816424"/>
          </a:xfrm>
          <a:prstGeom prst="rect">
            <a:avLst/>
          </a:prstGeom>
        </p:spPr>
        <p:txBody>
          <a:bodyPr vert="horz"/>
          <a:lstStyle>
            <a:lvl1pPr>
              <a:defRPr sz="1800" b="0" baseline="0"/>
            </a:lvl1pPr>
            <a:lvl2pPr marL="742950" indent="-285750">
              <a:buClr>
                <a:srgbClr val="332D7C"/>
              </a:buClr>
              <a:buFont typeface="Wingdings" charset="2"/>
              <a:buChar char="§"/>
              <a:defRPr sz="1800"/>
            </a:lvl2pPr>
            <a:lvl3pPr marL="1143000" indent="-228600">
              <a:buClr>
                <a:srgbClr val="332D7C"/>
              </a:buClr>
              <a:buFont typeface="Lucida Grande"/>
              <a:buChar char="-"/>
              <a:defRPr sz="1800"/>
            </a:lvl3pPr>
            <a:lvl4pPr marL="1657350" marR="0" indent="-285750" algn="l" defTabSz="914400" rtl="0" eaLnBrk="1" fontAlgn="auto" latinLnBrk="0" hangingPunct="1">
              <a:lnSpc>
                <a:spcPct val="100000"/>
              </a:lnSpc>
              <a:spcBef>
                <a:spcPct val="20000"/>
              </a:spcBef>
              <a:spcAft>
                <a:spcPts val="0"/>
              </a:spcAft>
              <a:buClr>
                <a:srgbClr val="332D7C"/>
              </a:buClr>
              <a:buSzPct val="100000"/>
              <a:buFont typeface="Lucida Grande"/>
              <a:buChar char="-"/>
              <a:tabLst/>
              <a:defRPr sz="1800" baseline="0"/>
            </a:lvl4pPr>
            <a:lvl5pPr marL="2114550" indent="-285750">
              <a:buClr>
                <a:srgbClr val="332D7C"/>
              </a:buClr>
              <a:buFont typeface="Lucida Grande"/>
              <a:buChar char="-"/>
              <a:defRPr sz="1800"/>
            </a:lvl5pPr>
          </a:lstStyle>
          <a:p>
            <a:pPr lvl="0"/>
            <a:r>
              <a:rPr lang="en-GB" dirty="0" smtClean="0"/>
              <a:t>Click to edit slide text</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pic>
        <p:nvPicPr>
          <p:cNvPr id="2" name="Picture 1" descr="Care-At-Hom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228184" y="2821982"/>
            <a:ext cx="3166605" cy="3199306"/>
          </a:xfrm>
          <a:prstGeom prst="rect">
            <a:avLst/>
          </a:prstGeom>
        </p:spPr>
      </p:pic>
      <p:pic>
        <p:nvPicPr>
          <p:cNvPr id="8" name="Picture 7" descr="Footer-Vision.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20936" y="6168631"/>
            <a:ext cx="8471544" cy="716753"/>
          </a:xfrm>
          <a:prstGeom prst="rect">
            <a:avLst/>
          </a:prstGeom>
        </p:spPr>
      </p:pic>
      <p:cxnSp>
        <p:nvCxnSpPr>
          <p:cNvPr id="10" name="Straight Connector 9"/>
          <p:cNvCxnSpPr/>
          <p:nvPr userDrawn="1"/>
        </p:nvCxnSpPr>
        <p:spPr>
          <a:xfrm>
            <a:off x="539552" y="1628800"/>
            <a:ext cx="8064896" cy="0"/>
          </a:xfrm>
          <a:prstGeom prst="line">
            <a:avLst/>
          </a:prstGeom>
          <a:ln w="12700" cmpd="sng">
            <a:solidFill>
              <a:srgbClr val="332D7C"/>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60903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Slide (Care at home tint)">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rgbClr val="E6EAF6"/>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9" name="Picture 8" descr="Footer-Title-Slide2.png"/>
          <p:cNvPicPr>
            <a:picLocks noChangeAspect="1"/>
          </p:cNvPicPr>
          <p:nvPr userDrawn="1"/>
        </p:nvPicPr>
        <p:blipFill rotWithShape="1">
          <a:blip r:embed="rId2" cstate="print">
            <a:extLst>
              <a:ext uri="{28A0092B-C50C-407E-A947-70E740481C1C}">
                <a14:useLocalDpi xmlns:a14="http://schemas.microsoft.com/office/drawing/2010/main" val="0"/>
              </a:ext>
            </a:extLst>
          </a:blip>
          <a:srcRect b="72484"/>
          <a:stretch/>
        </p:blipFill>
        <p:spPr>
          <a:xfrm>
            <a:off x="-3440" y="5841156"/>
            <a:ext cx="9160140" cy="1033777"/>
          </a:xfrm>
          <a:prstGeom prst="rect">
            <a:avLst/>
          </a:prstGeom>
        </p:spPr>
      </p:pic>
      <p:pic>
        <p:nvPicPr>
          <p:cNvPr id="8" name="Picture 7" descr="Walsall-Healthcare-NHS-Trust-logo.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90872" y="332656"/>
            <a:ext cx="3229600" cy="542573"/>
          </a:xfrm>
          <a:prstGeom prst="rect">
            <a:avLst/>
          </a:prstGeom>
        </p:spPr>
      </p:pic>
      <p:sp>
        <p:nvSpPr>
          <p:cNvPr id="11" name="Title 1"/>
          <p:cNvSpPr>
            <a:spLocks noGrp="1"/>
          </p:cNvSpPr>
          <p:nvPr>
            <p:ph type="title" hasCustomPrompt="1"/>
          </p:nvPr>
        </p:nvSpPr>
        <p:spPr>
          <a:xfrm>
            <a:off x="457200" y="1628800"/>
            <a:ext cx="8229600" cy="576064"/>
          </a:xfrm>
          <a:prstGeom prst="rect">
            <a:avLst/>
          </a:prstGeom>
        </p:spPr>
        <p:txBody>
          <a:bodyPr vert="horz"/>
          <a:lstStyle>
            <a:lvl1pPr>
              <a:defRPr sz="2800">
                <a:solidFill>
                  <a:srgbClr val="332D7C"/>
                </a:solidFill>
              </a:defRPr>
            </a:lvl1pPr>
          </a:lstStyle>
          <a:p>
            <a:r>
              <a:rPr lang="en-GB" dirty="0" smtClean="0"/>
              <a:t>Click to edit slide title</a:t>
            </a:r>
            <a:endParaRPr lang="en-US" dirty="0"/>
          </a:p>
        </p:txBody>
      </p:sp>
      <p:sp>
        <p:nvSpPr>
          <p:cNvPr id="12" name="Text Placeholder 4"/>
          <p:cNvSpPr>
            <a:spLocks noGrp="1"/>
          </p:cNvSpPr>
          <p:nvPr>
            <p:ph type="body" sz="quarter" idx="10" hasCustomPrompt="1"/>
          </p:nvPr>
        </p:nvSpPr>
        <p:spPr>
          <a:xfrm>
            <a:off x="468313" y="2348880"/>
            <a:ext cx="8207375" cy="3312368"/>
          </a:xfrm>
          <a:prstGeom prst="rect">
            <a:avLst/>
          </a:prstGeom>
        </p:spPr>
        <p:txBody>
          <a:bodyPr vert="horz"/>
          <a:lstStyle>
            <a:lvl1pPr>
              <a:defRPr sz="1800" b="0" baseline="0"/>
            </a:lvl1pPr>
            <a:lvl2pPr marL="742950" indent="-285750">
              <a:buClr>
                <a:srgbClr val="332D7C"/>
              </a:buClr>
              <a:buFont typeface="Wingdings" charset="2"/>
              <a:buChar char="§"/>
              <a:defRPr sz="1800"/>
            </a:lvl2pPr>
            <a:lvl3pPr marL="1143000" indent="-228600">
              <a:buClr>
                <a:srgbClr val="332D7C"/>
              </a:buClr>
              <a:buFont typeface="Lucida Grande"/>
              <a:buChar char="-"/>
              <a:defRPr sz="1800"/>
            </a:lvl3pPr>
            <a:lvl4pPr marL="1657350" marR="0" indent="-285750" algn="l" defTabSz="914400" rtl="0" eaLnBrk="1" fontAlgn="auto" latinLnBrk="0" hangingPunct="1">
              <a:lnSpc>
                <a:spcPct val="100000"/>
              </a:lnSpc>
              <a:spcBef>
                <a:spcPct val="20000"/>
              </a:spcBef>
              <a:spcAft>
                <a:spcPts val="0"/>
              </a:spcAft>
              <a:buClr>
                <a:srgbClr val="332D7C"/>
              </a:buClr>
              <a:buSzPct val="100000"/>
              <a:buFont typeface="Lucida Grande"/>
              <a:buChar char="-"/>
              <a:tabLst/>
              <a:defRPr sz="1800" baseline="0"/>
            </a:lvl4pPr>
            <a:lvl5pPr marL="2114550" indent="-285750">
              <a:buClr>
                <a:srgbClr val="332D7C"/>
              </a:buClr>
              <a:buFont typeface="Lucida Grande"/>
              <a:buChar char="-"/>
              <a:defRPr sz="1800"/>
            </a:lvl5pPr>
          </a:lstStyle>
          <a:p>
            <a:pPr lvl="0"/>
            <a:r>
              <a:rPr lang="en-GB" dirty="0" smtClean="0"/>
              <a:t>Click to edit slide text</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pic>
        <p:nvPicPr>
          <p:cNvPr id="14" name="Picture 13" descr="5a.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70136" y="225055"/>
            <a:ext cx="3731324" cy="1248969"/>
          </a:xfrm>
          <a:prstGeom prst="rect">
            <a:avLst/>
          </a:prstGeom>
        </p:spPr>
      </p:pic>
      <p:pic>
        <p:nvPicPr>
          <p:cNvPr id="10" name="Picture 9" descr="Footer-Vision.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20936" y="6168631"/>
            <a:ext cx="8471544" cy="716753"/>
          </a:xfrm>
          <a:prstGeom prst="rect">
            <a:avLst/>
          </a:prstGeom>
        </p:spPr>
      </p:pic>
      <p:cxnSp>
        <p:nvCxnSpPr>
          <p:cNvPr id="13" name="Straight Connector 12"/>
          <p:cNvCxnSpPr/>
          <p:nvPr userDrawn="1"/>
        </p:nvCxnSpPr>
        <p:spPr>
          <a:xfrm>
            <a:off x="539552" y="2204864"/>
            <a:ext cx="8064896" cy="0"/>
          </a:xfrm>
          <a:prstGeom prst="line">
            <a:avLst/>
          </a:prstGeom>
          <a:ln w="12700" cmpd="sng">
            <a:solidFill>
              <a:srgbClr val="332D7C"/>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691527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Slide (Partners)">
    <p:spTree>
      <p:nvGrpSpPr>
        <p:cNvPr id="1" name=""/>
        <p:cNvGrpSpPr/>
        <p:nvPr/>
      </p:nvGrpSpPr>
      <p:grpSpPr>
        <a:xfrm>
          <a:off x="0" y="0"/>
          <a:ext cx="0" cy="0"/>
          <a:chOff x="0" y="0"/>
          <a:chExt cx="0" cy="0"/>
        </a:xfrm>
      </p:grpSpPr>
      <p:pic>
        <p:nvPicPr>
          <p:cNvPr id="8" name="Picture 7" descr="Footer-Title-Slide2.png"/>
          <p:cNvPicPr>
            <a:picLocks noChangeAspect="1"/>
          </p:cNvPicPr>
          <p:nvPr userDrawn="1"/>
        </p:nvPicPr>
        <p:blipFill rotWithShape="1">
          <a:blip r:embed="rId2" cstate="print">
            <a:extLst>
              <a:ext uri="{28A0092B-C50C-407E-A947-70E740481C1C}">
                <a14:useLocalDpi xmlns:a14="http://schemas.microsoft.com/office/drawing/2010/main" val="0"/>
              </a:ext>
            </a:extLst>
          </a:blip>
          <a:srcRect b="72484"/>
          <a:stretch/>
        </p:blipFill>
        <p:spPr>
          <a:xfrm>
            <a:off x="-3440" y="5841156"/>
            <a:ext cx="9160140" cy="1033777"/>
          </a:xfrm>
          <a:prstGeom prst="rect">
            <a:avLst/>
          </a:prstGeom>
        </p:spPr>
      </p:pic>
      <p:sp>
        <p:nvSpPr>
          <p:cNvPr id="5" name="Title 1"/>
          <p:cNvSpPr>
            <a:spLocks noGrp="1"/>
          </p:cNvSpPr>
          <p:nvPr>
            <p:ph type="title" hasCustomPrompt="1"/>
          </p:nvPr>
        </p:nvSpPr>
        <p:spPr>
          <a:xfrm>
            <a:off x="457200" y="1052736"/>
            <a:ext cx="8229600" cy="576064"/>
          </a:xfrm>
          <a:prstGeom prst="rect">
            <a:avLst/>
          </a:prstGeom>
        </p:spPr>
        <p:txBody>
          <a:bodyPr vert="horz"/>
          <a:lstStyle>
            <a:lvl1pPr>
              <a:defRPr sz="2800">
                <a:solidFill>
                  <a:srgbClr val="332D7C"/>
                </a:solidFill>
              </a:defRPr>
            </a:lvl1pPr>
          </a:lstStyle>
          <a:p>
            <a:r>
              <a:rPr lang="en-GB" dirty="0" smtClean="0"/>
              <a:t>Click to edit slide title</a:t>
            </a:r>
            <a:endParaRPr lang="en-US" dirty="0"/>
          </a:p>
        </p:txBody>
      </p:sp>
      <p:sp>
        <p:nvSpPr>
          <p:cNvPr id="7" name="Text Placeholder 4"/>
          <p:cNvSpPr>
            <a:spLocks noGrp="1"/>
          </p:cNvSpPr>
          <p:nvPr>
            <p:ph type="body" sz="quarter" idx="10" hasCustomPrompt="1"/>
          </p:nvPr>
        </p:nvSpPr>
        <p:spPr>
          <a:xfrm>
            <a:off x="468313" y="1772816"/>
            <a:ext cx="5255815" cy="3816424"/>
          </a:xfrm>
          <a:prstGeom prst="rect">
            <a:avLst/>
          </a:prstGeom>
        </p:spPr>
        <p:txBody>
          <a:bodyPr vert="horz"/>
          <a:lstStyle>
            <a:lvl1pPr>
              <a:defRPr sz="1800" b="0" baseline="0"/>
            </a:lvl1pPr>
            <a:lvl2pPr marL="742950" indent="-285750">
              <a:buClr>
                <a:srgbClr val="332D7C"/>
              </a:buClr>
              <a:buFont typeface="Wingdings" charset="2"/>
              <a:buChar char="§"/>
              <a:defRPr sz="1800"/>
            </a:lvl2pPr>
            <a:lvl3pPr marL="1143000" indent="-228600">
              <a:buClr>
                <a:srgbClr val="332D7C"/>
              </a:buClr>
              <a:buFont typeface="Lucida Grande"/>
              <a:buChar char="-"/>
              <a:defRPr sz="1800"/>
            </a:lvl3pPr>
            <a:lvl4pPr marL="1657350" marR="0" indent="-285750" algn="l" defTabSz="914400" rtl="0" eaLnBrk="1" fontAlgn="auto" latinLnBrk="0" hangingPunct="1">
              <a:lnSpc>
                <a:spcPct val="100000"/>
              </a:lnSpc>
              <a:spcBef>
                <a:spcPct val="20000"/>
              </a:spcBef>
              <a:spcAft>
                <a:spcPts val="0"/>
              </a:spcAft>
              <a:buClr>
                <a:srgbClr val="332D7C"/>
              </a:buClr>
              <a:buSzPct val="100000"/>
              <a:buFont typeface="Lucida Grande"/>
              <a:buChar char="-"/>
              <a:tabLst/>
              <a:defRPr sz="1800" baseline="0"/>
            </a:lvl4pPr>
            <a:lvl5pPr marL="2114550" indent="-285750">
              <a:buClr>
                <a:srgbClr val="332D7C"/>
              </a:buClr>
              <a:buFont typeface="Lucida Grande"/>
              <a:buChar char="-"/>
              <a:defRPr sz="1800"/>
            </a:lvl5pPr>
          </a:lstStyle>
          <a:p>
            <a:pPr lvl="0"/>
            <a:r>
              <a:rPr lang="en-GB" dirty="0" smtClean="0"/>
              <a:t>Click to edit slide text</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pic>
        <p:nvPicPr>
          <p:cNvPr id="2" name="Picture 1" descr="Partners.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228184" y="2852936"/>
            <a:ext cx="3165182" cy="3199306"/>
          </a:xfrm>
          <a:prstGeom prst="rect">
            <a:avLst/>
          </a:prstGeom>
        </p:spPr>
      </p:pic>
      <p:pic>
        <p:nvPicPr>
          <p:cNvPr id="9" name="Picture 8" descr="Footer-Vision.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20936" y="6168631"/>
            <a:ext cx="8471544" cy="716753"/>
          </a:xfrm>
          <a:prstGeom prst="rect">
            <a:avLst/>
          </a:prstGeom>
        </p:spPr>
      </p:pic>
      <p:cxnSp>
        <p:nvCxnSpPr>
          <p:cNvPr id="10" name="Straight Connector 9"/>
          <p:cNvCxnSpPr/>
          <p:nvPr userDrawn="1"/>
        </p:nvCxnSpPr>
        <p:spPr>
          <a:xfrm>
            <a:off x="539552" y="1628800"/>
            <a:ext cx="8064896" cy="0"/>
          </a:xfrm>
          <a:prstGeom prst="line">
            <a:avLst/>
          </a:prstGeom>
          <a:ln w="12700" cmpd="sng">
            <a:solidFill>
              <a:srgbClr val="332D7C"/>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374678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Slide (Partners tint)">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rgbClr val="E5DFE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9" name="Picture 8" descr="Footer-Title-Slide2.png"/>
          <p:cNvPicPr>
            <a:picLocks noChangeAspect="1"/>
          </p:cNvPicPr>
          <p:nvPr userDrawn="1"/>
        </p:nvPicPr>
        <p:blipFill rotWithShape="1">
          <a:blip r:embed="rId2" cstate="print">
            <a:extLst>
              <a:ext uri="{28A0092B-C50C-407E-A947-70E740481C1C}">
                <a14:useLocalDpi xmlns:a14="http://schemas.microsoft.com/office/drawing/2010/main" val="0"/>
              </a:ext>
            </a:extLst>
          </a:blip>
          <a:srcRect b="72484"/>
          <a:stretch/>
        </p:blipFill>
        <p:spPr>
          <a:xfrm>
            <a:off x="-3440" y="5841156"/>
            <a:ext cx="9160140" cy="1033777"/>
          </a:xfrm>
          <a:prstGeom prst="rect">
            <a:avLst/>
          </a:prstGeom>
        </p:spPr>
      </p:pic>
      <p:pic>
        <p:nvPicPr>
          <p:cNvPr id="8" name="Picture 7" descr="Walsall-Healthcare-NHS-Trust-logo.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90872" y="332656"/>
            <a:ext cx="3229600" cy="542573"/>
          </a:xfrm>
          <a:prstGeom prst="rect">
            <a:avLst/>
          </a:prstGeom>
        </p:spPr>
      </p:pic>
      <p:sp>
        <p:nvSpPr>
          <p:cNvPr id="11" name="Title 1"/>
          <p:cNvSpPr>
            <a:spLocks noGrp="1"/>
          </p:cNvSpPr>
          <p:nvPr>
            <p:ph type="title" hasCustomPrompt="1"/>
          </p:nvPr>
        </p:nvSpPr>
        <p:spPr>
          <a:xfrm>
            <a:off x="457200" y="1628800"/>
            <a:ext cx="8229600" cy="576064"/>
          </a:xfrm>
          <a:prstGeom prst="rect">
            <a:avLst/>
          </a:prstGeom>
        </p:spPr>
        <p:txBody>
          <a:bodyPr vert="horz"/>
          <a:lstStyle>
            <a:lvl1pPr>
              <a:defRPr sz="2800">
                <a:solidFill>
                  <a:srgbClr val="332D7C"/>
                </a:solidFill>
              </a:defRPr>
            </a:lvl1pPr>
          </a:lstStyle>
          <a:p>
            <a:r>
              <a:rPr lang="en-GB" dirty="0" smtClean="0"/>
              <a:t>Click to edit slide title</a:t>
            </a:r>
            <a:endParaRPr lang="en-US" dirty="0"/>
          </a:p>
        </p:txBody>
      </p:sp>
      <p:sp>
        <p:nvSpPr>
          <p:cNvPr id="12" name="Text Placeholder 4"/>
          <p:cNvSpPr>
            <a:spLocks noGrp="1"/>
          </p:cNvSpPr>
          <p:nvPr>
            <p:ph type="body" sz="quarter" idx="10" hasCustomPrompt="1"/>
          </p:nvPr>
        </p:nvSpPr>
        <p:spPr>
          <a:xfrm>
            <a:off x="468313" y="2348880"/>
            <a:ext cx="8207375" cy="3312368"/>
          </a:xfrm>
          <a:prstGeom prst="rect">
            <a:avLst/>
          </a:prstGeom>
        </p:spPr>
        <p:txBody>
          <a:bodyPr vert="horz"/>
          <a:lstStyle>
            <a:lvl1pPr>
              <a:defRPr sz="1800" b="0" baseline="0"/>
            </a:lvl1pPr>
            <a:lvl2pPr marL="742950" indent="-285750">
              <a:buClr>
                <a:srgbClr val="332D7C"/>
              </a:buClr>
              <a:buFont typeface="Wingdings" charset="2"/>
              <a:buChar char="§"/>
              <a:defRPr sz="1800"/>
            </a:lvl2pPr>
            <a:lvl3pPr marL="1143000" indent="-228600">
              <a:buClr>
                <a:srgbClr val="332D7C"/>
              </a:buClr>
              <a:buFont typeface="Lucida Grande"/>
              <a:buChar char="-"/>
              <a:defRPr sz="1800"/>
            </a:lvl3pPr>
            <a:lvl4pPr marL="1657350" marR="0" indent="-285750" algn="l" defTabSz="914400" rtl="0" eaLnBrk="1" fontAlgn="auto" latinLnBrk="0" hangingPunct="1">
              <a:lnSpc>
                <a:spcPct val="100000"/>
              </a:lnSpc>
              <a:spcBef>
                <a:spcPct val="20000"/>
              </a:spcBef>
              <a:spcAft>
                <a:spcPts val="0"/>
              </a:spcAft>
              <a:buClr>
                <a:srgbClr val="332D7C"/>
              </a:buClr>
              <a:buSzPct val="100000"/>
              <a:buFont typeface="Lucida Grande"/>
              <a:buChar char="-"/>
              <a:tabLst/>
              <a:defRPr sz="1800" baseline="0"/>
            </a:lvl4pPr>
            <a:lvl5pPr marL="2114550" indent="-285750">
              <a:buClr>
                <a:srgbClr val="332D7C"/>
              </a:buClr>
              <a:buFont typeface="Lucida Grande"/>
              <a:buChar char="-"/>
              <a:defRPr sz="1800"/>
            </a:lvl5pPr>
          </a:lstStyle>
          <a:p>
            <a:pPr lvl="0"/>
            <a:r>
              <a:rPr lang="en-GB" dirty="0" smtClean="0"/>
              <a:t>Click to edit slide text</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pic>
        <p:nvPicPr>
          <p:cNvPr id="14" name="Picture 13" descr="4a.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3528" y="213456"/>
            <a:ext cx="3900001" cy="1221101"/>
          </a:xfrm>
          <a:prstGeom prst="rect">
            <a:avLst/>
          </a:prstGeom>
        </p:spPr>
      </p:pic>
      <p:pic>
        <p:nvPicPr>
          <p:cNvPr id="10" name="Picture 9" descr="Footer-Vision.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20936" y="6168631"/>
            <a:ext cx="8471544" cy="716753"/>
          </a:xfrm>
          <a:prstGeom prst="rect">
            <a:avLst/>
          </a:prstGeom>
        </p:spPr>
      </p:pic>
      <p:cxnSp>
        <p:nvCxnSpPr>
          <p:cNvPr id="13" name="Straight Connector 12"/>
          <p:cNvCxnSpPr/>
          <p:nvPr userDrawn="1"/>
        </p:nvCxnSpPr>
        <p:spPr>
          <a:xfrm>
            <a:off x="539552" y="2204864"/>
            <a:ext cx="8064896" cy="0"/>
          </a:xfrm>
          <a:prstGeom prst="line">
            <a:avLst/>
          </a:prstGeom>
          <a:ln w="12700" cmpd="sng">
            <a:solidFill>
              <a:srgbClr val="332D7C"/>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629507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Slide (Resources)">
    <p:spTree>
      <p:nvGrpSpPr>
        <p:cNvPr id="1" name=""/>
        <p:cNvGrpSpPr/>
        <p:nvPr/>
      </p:nvGrpSpPr>
      <p:grpSpPr>
        <a:xfrm>
          <a:off x="0" y="0"/>
          <a:ext cx="0" cy="0"/>
          <a:chOff x="0" y="0"/>
          <a:chExt cx="0" cy="0"/>
        </a:xfrm>
      </p:grpSpPr>
      <p:pic>
        <p:nvPicPr>
          <p:cNvPr id="8" name="Picture 7" descr="Footer-Title-Slide2.png"/>
          <p:cNvPicPr>
            <a:picLocks noChangeAspect="1"/>
          </p:cNvPicPr>
          <p:nvPr userDrawn="1"/>
        </p:nvPicPr>
        <p:blipFill rotWithShape="1">
          <a:blip r:embed="rId2" cstate="print">
            <a:extLst>
              <a:ext uri="{28A0092B-C50C-407E-A947-70E740481C1C}">
                <a14:useLocalDpi xmlns:a14="http://schemas.microsoft.com/office/drawing/2010/main" val="0"/>
              </a:ext>
            </a:extLst>
          </a:blip>
          <a:srcRect b="72484"/>
          <a:stretch/>
        </p:blipFill>
        <p:spPr>
          <a:xfrm>
            <a:off x="-3440" y="5841156"/>
            <a:ext cx="9160140" cy="1033777"/>
          </a:xfrm>
          <a:prstGeom prst="rect">
            <a:avLst/>
          </a:prstGeom>
        </p:spPr>
      </p:pic>
      <p:sp>
        <p:nvSpPr>
          <p:cNvPr id="5" name="Title 1"/>
          <p:cNvSpPr>
            <a:spLocks noGrp="1"/>
          </p:cNvSpPr>
          <p:nvPr>
            <p:ph type="title" hasCustomPrompt="1"/>
          </p:nvPr>
        </p:nvSpPr>
        <p:spPr>
          <a:xfrm>
            <a:off x="457200" y="1052736"/>
            <a:ext cx="8229600" cy="576064"/>
          </a:xfrm>
          <a:prstGeom prst="rect">
            <a:avLst/>
          </a:prstGeom>
        </p:spPr>
        <p:txBody>
          <a:bodyPr vert="horz"/>
          <a:lstStyle>
            <a:lvl1pPr>
              <a:defRPr sz="2800">
                <a:solidFill>
                  <a:srgbClr val="332D7C"/>
                </a:solidFill>
              </a:defRPr>
            </a:lvl1pPr>
          </a:lstStyle>
          <a:p>
            <a:r>
              <a:rPr lang="en-GB" dirty="0" smtClean="0"/>
              <a:t>Click to edit slide title</a:t>
            </a:r>
            <a:endParaRPr lang="en-US" dirty="0"/>
          </a:p>
        </p:txBody>
      </p:sp>
      <p:sp>
        <p:nvSpPr>
          <p:cNvPr id="7" name="Text Placeholder 4"/>
          <p:cNvSpPr>
            <a:spLocks noGrp="1"/>
          </p:cNvSpPr>
          <p:nvPr>
            <p:ph type="body" sz="quarter" idx="10" hasCustomPrompt="1"/>
          </p:nvPr>
        </p:nvSpPr>
        <p:spPr>
          <a:xfrm>
            <a:off x="468313" y="1772816"/>
            <a:ext cx="5255815" cy="3816424"/>
          </a:xfrm>
          <a:prstGeom prst="rect">
            <a:avLst/>
          </a:prstGeom>
        </p:spPr>
        <p:txBody>
          <a:bodyPr vert="horz"/>
          <a:lstStyle>
            <a:lvl1pPr>
              <a:defRPr sz="1800" b="0" baseline="0"/>
            </a:lvl1pPr>
            <a:lvl2pPr marL="742950" indent="-285750">
              <a:buClr>
                <a:srgbClr val="332D7C"/>
              </a:buClr>
              <a:buFont typeface="Wingdings" charset="2"/>
              <a:buChar char="§"/>
              <a:defRPr sz="1800"/>
            </a:lvl2pPr>
            <a:lvl3pPr marL="1143000" indent="-228600">
              <a:buClr>
                <a:srgbClr val="332D7C"/>
              </a:buClr>
              <a:buFont typeface="Lucida Grande"/>
              <a:buChar char="-"/>
              <a:defRPr sz="1800"/>
            </a:lvl3pPr>
            <a:lvl4pPr marL="1657350" marR="0" indent="-285750" algn="l" defTabSz="914400" rtl="0" eaLnBrk="1" fontAlgn="auto" latinLnBrk="0" hangingPunct="1">
              <a:lnSpc>
                <a:spcPct val="100000"/>
              </a:lnSpc>
              <a:spcBef>
                <a:spcPct val="20000"/>
              </a:spcBef>
              <a:spcAft>
                <a:spcPts val="0"/>
              </a:spcAft>
              <a:buClr>
                <a:srgbClr val="332D7C"/>
              </a:buClr>
              <a:buSzPct val="100000"/>
              <a:buFont typeface="Lucida Grande"/>
              <a:buChar char="-"/>
              <a:tabLst/>
              <a:defRPr sz="1800" baseline="0"/>
            </a:lvl4pPr>
            <a:lvl5pPr marL="2114550" indent="-285750">
              <a:buClr>
                <a:srgbClr val="332D7C"/>
              </a:buClr>
              <a:buFont typeface="Lucida Grande"/>
              <a:buChar char="-"/>
              <a:defRPr sz="1800"/>
            </a:lvl5pPr>
          </a:lstStyle>
          <a:p>
            <a:pPr lvl="0"/>
            <a:r>
              <a:rPr lang="en-GB" dirty="0" smtClean="0"/>
              <a:t>Click to edit slide text</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pic>
        <p:nvPicPr>
          <p:cNvPr id="2" name="Picture 1" descr="Resources.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228184" y="2852936"/>
            <a:ext cx="3166605" cy="3199306"/>
          </a:xfrm>
          <a:prstGeom prst="rect">
            <a:avLst/>
          </a:prstGeom>
        </p:spPr>
      </p:pic>
      <p:pic>
        <p:nvPicPr>
          <p:cNvPr id="9" name="Picture 8" descr="Footer-Vision.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20936" y="6168631"/>
            <a:ext cx="8471544" cy="716753"/>
          </a:xfrm>
          <a:prstGeom prst="rect">
            <a:avLst/>
          </a:prstGeom>
        </p:spPr>
      </p:pic>
      <p:cxnSp>
        <p:nvCxnSpPr>
          <p:cNvPr id="10" name="Straight Connector 9"/>
          <p:cNvCxnSpPr/>
          <p:nvPr userDrawn="1"/>
        </p:nvCxnSpPr>
        <p:spPr>
          <a:xfrm>
            <a:off x="539552" y="1628800"/>
            <a:ext cx="8064896" cy="0"/>
          </a:xfrm>
          <a:prstGeom prst="line">
            <a:avLst/>
          </a:prstGeom>
          <a:ln w="12700" cmpd="sng">
            <a:solidFill>
              <a:srgbClr val="332D7C"/>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842741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Slide (Resources tint)">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rgbClr val="FEECDE"/>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9" name="Picture 8" descr="Footer-Title-Slide2.png"/>
          <p:cNvPicPr>
            <a:picLocks noChangeAspect="1"/>
          </p:cNvPicPr>
          <p:nvPr userDrawn="1"/>
        </p:nvPicPr>
        <p:blipFill rotWithShape="1">
          <a:blip r:embed="rId2" cstate="print">
            <a:extLst>
              <a:ext uri="{28A0092B-C50C-407E-A947-70E740481C1C}">
                <a14:useLocalDpi xmlns:a14="http://schemas.microsoft.com/office/drawing/2010/main" val="0"/>
              </a:ext>
            </a:extLst>
          </a:blip>
          <a:srcRect b="72484"/>
          <a:stretch/>
        </p:blipFill>
        <p:spPr>
          <a:xfrm>
            <a:off x="-3440" y="5841156"/>
            <a:ext cx="9160140" cy="1033777"/>
          </a:xfrm>
          <a:prstGeom prst="rect">
            <a:avLst/>
          </a:prstGeom>
        </p:spPr>
      </p:pic>
      <p:pic>
        <p:nvPicPr>
          <p:cNvPr id="8" name="Picture 7" descr="Walsall-Healthcare-NHS-Trust-logo.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90872" y="332656"/>
            <a:ext cx="3229600" cy="542573"/>
          </a:xfrm>
          <a:prstGeom prst="rect">
            <a:avLst/>
          </a:prstGeom>
        </p:spPr>
      </p:pic>
      <p:sp>
        <p:nvSpPr>
          <p:cNvPr id="10" name="Title 1"/>
          <p:cNvSpPr>
            <a:spLocks noGrp="1"/>
          </p:cNvSpPr>
          <p:nvPr>
            <p:ph type="title" hasCustomPrompt="1"/>
          </p:nvPr>
        </p:nvSpPr>
        <p:spPr>
          <a:xfrm>
            <a:off x="457200" y="1628800"/>
            <a:ext cx="8229600" cy="576064"/>
          </a:xfrm>
          <a:prstGeom prst="rect">
            <a:avLst/>
          </a:prstGeom>
        </p:spPr>
        <p:txBody>
          <a:bodyPr vert="horz"/>
          <a:lstStyle>
            <a:lvl1pPr>
              <a:defRPr sz="2800">
                <a:solidFill>
                  <a:srgbClr val="332D7C"/>
                </a:solidFill>
              </a:defRPr>
            </a:lvl1pPr>
          </a:lstStyle>
          <a:p>
            <a:r>
              <a:rPr lang="en-GB" dirty="0" smtClean="0"/>
              <a:t>Click to edit slide title</a:t>
            </a:r>
            <a:endParaRPr lang="en-US" dirty="0"/>
          </a:p>
        </p:txBody>
      </p:sp>
      <p:sp>
        <p:nvSpPr>
          <p:cNvPr id="11" name="Text Placeholder 4"/>
          <p:cNvSpPr>
            <a:spLocks noGrp="1"/>
          </p:cNvSpPr>
          <p:nvPr>
            <p:ph type="body" sz="quarter" idx="10" hasCustomPrompt="1"/>
          </p:nvPr>
        </p:nvSpPr>
        <p:spPr>
          <a:xfrm>
            <a:off x="468313" y="2348880"/>
            <a:ext cx="8207375" cy="3312368"/>
          </a:xfrm>
          <a:prstGeom prst="rect">
            <a:avLst/>
          </a:prstGeom>
        </p:spPr>
        <p:txBody>
          <a:bodyPr vert="horz"/>
          <a:lstStyle>
            <a:lvl1pPr>
              <a:defRPr sz="1800" b="0" baseline="0"/>
            </a:lvl1pPr>
            <a:lvl2pPr marL="742950" indent="-285750">
              <a:buClr>
                <a:srgbClr val="332D7C"/>
              </a:buClr>
              <a:buFont typeface="Wingdings" charset="2"/>
              <a:buChar char="§"/>
              <a:defRPr sz="1800"/>
            </a:lvl2pPr>
            <a:lvl3pPr marL="1143000" indent="-228600">
              <a:buClr>
                <a:srgbClr val="332D7C"/>
              </a:buClr>
              <a:buFont typeface="Lucida Grande"/>
              <a:buChar char="-"/>
              <a:defRPr sz="1800"/>
            </a:lvl3pPr>
            <a:lvl4pPr marL="1657350" marR="0" indent="-285750" algn="l" defTabSz="914400" rtl="0" eaLnBrk="1" fontAlgn="auto" latinLnBrk="0" hangingPunct="1">
              <a:lnSpc>
                <a:spcPct val="100000"/>
              </a:lnSpc>
              <a:spcBef>
                <a:spcPct val="20000"/>
              </a:spcBef>
              <a:spcAft>
                <a:spcPts val="0"/>
              </a:spcAft>
              <a:buClr>
                <a:srgbClr val="332D7C"/>
              </a:buClr>
              <a:buSzPct val="100000"/>
              <a:buFont typeface="Lucida Grande"/>
              <a:buChar char="-"/>
              <a:tabLst/>
              <a:defRPr sz="1800" baseline="0"/>
            </a:lvl4pPr>
            <a:lvl5pPr marL="2114550" indent="-285750">
              <a:buClr>
                <a:srgbClr val="332D7C"/>
              </a:buClr>
              <a:buFont typeface="Lucida Grande"/>
              <a:buChar char="-"/>
              <a:defRPr sz="1800"/>
            </a:lvl5pPr>
          </a:lstStyle>
          <a:p>
            <a:pPr lvl="0"/>
            <a:r>
              <a:rPr lang="en-GB" dirty="0" smtClean="0"/>
              <a:t>Click to edit slide text</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pic>
        <p:nvPicPr>
          <p:cNvPr id="13" name="Picture 12" descr="2a.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3528" y="209236"/>
            <a:ext cx="3931926" cy="1242480"/>
          </a:xfrm>
          <a:prstGeom prst="rect">
            <a:avLst/>
          </a:prstGeom>
        </p:spPr>
      </p:pic>
      <p:pic>
        <p:nvPicPr>
          <p:cNvPr id="12" name="Picture 11" descr="Footer-Vision.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20936" y="6168631"/>
            <a:ext cx="8471544" cy="716753"/>
          </a:xfrm>
          <a:prstGeom prst="rect">
            <a:avLst/>
          </a:prstGeom>
        </p:spPr>
      </p:pic>
      <p:cxnSp>
        <p:nvCxnSpPr>
          <p:cNvPr id="14" name="Straight Connector 13"/>
          <p:cNvCxnSpPr/>
          <p:nvPr userDrawn="1"/>
        </p:nvCxnSpPr>
        <p:spPr>
          <a:xfrm>
            <a:off x="539552" y="2204864"/>
            <a:ext cx="8064896" cy="0"/>
          </a:xfrm>
          <a:prstGeom prst="line">
            <a:avLst/>
          </a:prstGeom>
          <a:ln w="12700" cmpd="sng">
            <a:solidFill>
              <a:srgbClr val="332D7C"/>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899790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Slide (Safe, high quality care)">
    <p:spTree>
      <p:nvGrpSpPr>
        <p:cNvPr id="1" name=""/>
        <p:cNvGrpSpPr/>
        <p:nvPr/>
      </p:nvGrpSpPr>
      <p:grpSpPr>
        <a:xfrm>
          <a:off x="0" y="0"/>
          <a:ext cx="0" cy="0"/>
          <a:chOff x="0" y="0"/>
          <a:chExt cx="0" cy="0"/>
        </a:xfrm>
      </p:grpSpPr>
      <p:pic>
        <p:nvPicPr>
          <p:cNvPr id="8" name="Picture 7" descr="Footer-Title-Slide2.png"/>
          <p:cNvPicPr>
            <a:picLocks noChangeAspect="1"/>
          </p:cNvPicPr>
          <p:nvPr userDrawn="1"/>
        </p:nvPicPr>
        <p:blipFill rotWithShape="1">
          <a:blip r:embed="rId2" cstate="print">
            <a:extLst>
              <a:ext uri="{28A0092B-C50C-407E-A947-70E740481C1C}">
                <a14:useLocalDpi xmlns:a14="http://schemas.microsoft.com/office/drawing/2010/main" val="0"/>
              </a:ext>
            </a:extLst>
          </a:blip>
          <a:srcRect b="72484"/>
          <a:stretch/>
        </p:blipFill>
        <p:spPr>
          <a:xfrm>
            <a:off x="-3440" y="5841156"/>
            <a:ext cx="9160140" cy="1033777"/>
          </a:xfrm>
          <a:prstGeom prst="rect">
            <a:avLst/>
          </a:prstGeom>
        </p:spPr>
      </p:pic>
      <p:sp>
        <p:nvSpPr>
          <p:cNvPr id="5" name="Title 1"/>
          <p:cNvSpPr txBox="1">
            <a:spLocks/>
          </p:cNvSpPr>
          <p:nvPr userDrawn="1"/>
        </p:nvSpPr>
        <p:spPr>
          <a:xfrm>
            <a:off x="457200" y="1052736"/>
            <a:ext cx="8229600" cy="576064"/>
          </a:xfrm>
          <a:prstGeom prst="rect">
            <a:avLst/>
          </a:prstGeom>
        </p:spPr>
        <p:txBody>
          <a:bodyPr vert="horz"/>
          <a:lstStyle>
            <a:lvl1pPr algn="l" defTabSz="914400" rtl="0" eaLnBrk="1" latinLnBrk="0" hangingPunct="1">
              <a:spcBef>
                <a:spcPct val="0"/>
              </a:spcBef>
              <a:buNone/>
              <a:defRPr sz="2800" b="1" kern="1200">
                <a:solidFill>
                  <a:srgbClr val="332D7C"/>
                </a:solidFill>
                <a:latin typeface="+mj-lt"/>
                <a:ea typeface="+mj-ea"/>
                <a:cs typeface="+mj-cs"/>
              </a:defRPr>
            </a:lvl1pPr>
          </a:lstStyle>
          <a:p>
            <a:r>
              <a:rPr lang="en-GB" dirty="0" smtClean="0"/>
              <a:t>Click to edit slide title</a:t>
            </a:r>
            <a:endParaRPr lang="en-US" dirty="0"/>
          </a:p>
        </p:txBody>
      </p:sp>
      <p:sp>
        <p:nvSpPr>
          <p:cNvPr id="7" name="Text Placeholder 4"/>
          <p:cNvSpPr>
            <a:spLocks noGrp="1"/>
          </p:cNvSpPr>
          <p:nvPr>
            <p:ph type="body" sz="quarter" idx="10" hasCustomPrompt="1"/>
          </p:nvPr>
        </p:nvSpPr>
        <p:spPr>
          <a:xfrm>
            <a:off x="468313" y="1772816"/>
            <a:ext cx="5255815" cy="3816424"/>
          </a:xfrm>
          <a:prstGeom prst="rect">
            <a:avLst/>
          </a:prstGeom>
        </p:spPr>
        <p:txBody>
          <a:bodyPr vert="horz"/>
          <a:lstStyle>
            <a:lvl1pPr>
              <a:defRPr sz="1800" b="0" baseline="0"/>
            </a:lvl1pPr>
            <a:lvl2pPr marL="742950" indent="-285750">
              <a:buClr>
                <a:srgbClr val="332D7C"/>
              </a:buClr>
              <a:buFont typeface="Wingdings" charset="2"/>
              <a:buChar char="§"/>
              <a:defRPr sz="1800"/>
            </a:lvl2pPr>
            <a:lvl3pPr marL="1143000" indent="-228600">
              <a:buClr>
                <a:srgbClr val="332D7C"/>
              </a:buClr>
              <a:buFont typeface="Lucida Grande"/>
              <a:buChar char="-"/>
              <a:defRPr sz="1800"/>
            </a:lvl3pPr>
            <a:lvl4pPr marL="1657350" marR="0" indent="-285750" algn="l" defTabSz="914400" rtl="0" eaLnBrk="1" fontAlgn="auto" latinLnBrk="0" hangingPunct="1">
              <a:lnSpc>
                <a:spcPct val="100000"/>
              </a:lnSpc>
              <a:spcBef>
                <a:spcPct val="20000"/>
              </a:spcBef>
              <a:spcAft>
                <a:spcPts val="0"/>
              </a:spcAft>
              <a:buClr>
                <a:srgbClr val="332D7C"/>
              </a:buClr>
              <a:buSzPct val="100000"/>
              <a:buFont typeface="Lucida Grande"/>
              <a:buChar char="-"/>
              <a:tabLst/>
              <a:defRPr sz="1800" baseline="0"/>
            </a:lvl4pPr>
            <a:lvl5pPr marL="2114550" indent="-285750">
              <a:buClr>
                <a:srgbClr val="332D7C"/>
              </a:buClr>
              <a:buFont typeface="Lucida Grande"/>
              <a:buChar char="-"/>
              <a:defRPr sz="1800"/>
            </a:lvl5pPr>
          </a:lstStyle>
          <a:p>
            <a:pPr lvl="0"/>
            <a:r>
              <a:rPr lang="en-GB" dirty="0" smtClean="0"/>
              <a:t>Click to edit slide text</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pic>
        <p:nvPicPr>
          <p:cNvPr id="11" name="Picture 10" descr="Walsall-Healthcare-NHS-Trust-logo.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90872" y="332656"/>
            <a:ext cx="3229600" cy="542573"/>
          </a:xfrm>
          <a:prstGeom prst="rect">
            <a:avLst/>
          </a:prstGeom>
        </p:spPr>
      </p:pic>
      <p:pic>
        <p:nvPicPr>
          <p:cNvPr id="2" name="Picture 1" descr="Safe-High-Quality-Care.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228184" y="2821982"/>
            <a:ext cx="3163760" cy="3199306"/>
          </a:xfrm>
          <a:prstGeom prst="rect">
            <a:avLst/>
          </a:prstGeom>
        </p:spPr>
      </p:pic>
      <p:pic>
        <p:nvPicPr>
          <p:cNvPr id="9" name="Picture 8" descr="Footer-Vision.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20936" y="6168631"/>
            <a:ext cx="8471544" cy="716753"/>
          </a:xfrm>
          <a:prstGeom prst="rect">
            <a:avLst/>
          </a:prstGeom>
        </p:spPr>
      </p:pic>
      <p:cxnSp>
        <p:nvCxnSpPr>
          <p:cNvPr id="10" name="Straight Connector 9"/>
          <p:cNvCxnSpPr/>
          <p:nvPr userDrawn="1"/>
        </p:nvCxnSpPr>
        <p:spPr>
          <a:xfrm>
            <a:off x="539552" y="1628800"/>
            <a:ext cx="8064896" cy="0"/>
          </a:xfrm>
          <a:prstGeom prst="line">
            <a:avLst/>
          </a:prstGeom>
          <a:ln w="12700" cmpd="sng">
            <a:solidFill>
              <a:srgbClr val="332D7C"/>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594099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Slide (Safe, high quality care tint)">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rgbClr val="DDEFE4"/>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0" name="Picture 9" descr="Footer-Title-Slide2.png"/>
          <p:cNvPicPr>
            <a:picLocks noChangeAspect="1"/>
          </p:cNvPicPr>
          <p:nvPr userDrawn="1"/>
        </p:nvPicPr>
        <p:blipFill rotWithShape="1">
          <a:blip r:embed="rId2" cstate="print">
            <a:extLst>
              <a:ext uri="{28A0092B-C50C-407E-A947-70E740481C1C}">
                <a14:useLocalDpi xmlns:a14="http://schemas.microsoft.com/office/drawing/2010/main" val="0"/>
              </a:ext>
            </a:extLst>
          </a:blip>
          <a:srcRect b="72484"/>
          <a:stretch/>
        </p:blipFill>
        <p:spPr>
          <a:xfrm>
            <a:off x="-3440" y="5841156"/>
            <a:ext cx="9160140" cy="1033777"/>
          </a:xfrm>
          <a:prstGeom prst="rect">
            <a:avLst/>
          </a:prstGeom>
        </p:spPr>
      </p:pic>
      <p:sp>
        <p:nvSpPr>
          <p:cNvPr id="4" name="Title 1"/>
          <p:cNvSpPr>
            <a:spLocks noGrp="1"/>
          </p:cNvSpPr>
          <p:nvPr>
            <p:ph type="title" hasCustomPrompt="1"/>
          </p:nvPr>
        </p:nvSpPr>
        <p:spPr>
          <a:xfrm>
            <a:off x="457200" y="1628800"/>
            <a:ext cx="8229600" cy="576064"/>
          </a:xfrm>
          <a:prstGeom prst="rect">
            <a:avLst/>
          </a:prstGeom>
        </p:spPr>
        <p:txBody>
          <a:bodyPr vert="horz"/>
          <a:lstStyle>
            <a:lvl1pPr>
              <a:defRPr sz="2800">
                <a:solidFill>
                  <a:srgbClr val="332D7C"/>
                </a:solidFill>
              </a:defRPr>
            </a:lvl1pPr>
          </a:lstStyle>
          <a:p>
            <a:r>
              <a:rPr lang="en-GB" dirty="0" smtClean="0"/>
              <a:t>Click to edit slide title</a:t>
            </a:r>
            <a:endParaRPr lang="en-US" dirty="0"/>
          </a:p>
        </p:txBody>
      </p:sp>
      <p:sp>
        <p:nvSpPr>
          <p:cNvPr id="6" name="Text Placeholder 4"/>
          <p:cNvSpPr>
            <a:spLocks noGrp="1"/>
          </p:cNvSpPr>
          <p:nvPr>
            <p:ph type="body" sz="quarter" idx="10" hasCustomPrompt="1"/>
          </p:nvPr>
        </p:nvSpPr>
        <p:spPr>
          <a:xfrm>
            <a:off x="468313" y="2348880"/>
            <a:ext cx="8207375" cy="3312368"/>
          </a:xfrm>
          <a:prstGeom prst="rect">
            <a:avLst/>
          </a:prstGeom>
        </p:spPr>
        <p:txBody>
          <a:bodyPr vert="horz"/>
          <a:lstStyle>
            <a:lvl1pPr>
              <a:defRPr sz="1800" b="0" baseline="0"/>
            </a:lvl1pPr>
            <a:lvl2pPr marL="742950" indent="-285750">
              <a:buClr>
                <a:srgbClr val="332D7C"/>
              </a:buClr>
              <a:buFont typeface="Wingdings" charset="2"/>
              <a:buChar char="§"/>
              <a:defRPr sz="1800"/>
            </a:lvl2pPr>
            <a:lvl3pPr marL="1143000" indent="-228600">
              <a:buClr>
                <a:srgbClr val="332D7C"/>
              </a:buClr>
              <a:buFont typeface="Lucida Grande"/>
              <a:buChar char="-"/>
              <a:defRPr sz="1800"/>
            </a:lvl3pPr>
            <a:lvl4pPr marL="1657350" marR="0" indent="-285750" algn="l" defTabSz="914400" rtl="0" eaLnBrk="1" fontAlgn="auto" latinLnBrk="0" hangingPunct="1">
              <a:lnSpc>
                <a:spcPct val="100000"/>
              </a:lnSpc>
              <a:spcBef>
                <a:spcPct val="20000"/>
              </a:spcBef>
              <a:spcAft>
                <a:spcPts val="0"/>
              </a:spcAft>
              <a:buClr>
                <a:srgbClr val="332D7C"/>
              </a:buClr>
              <a:buSzPct val="100000"/>
              <a:buFont typeface="Lucida Grande"/>
              <a:buChar char="-"/>
              <a:tabLst/>
              <a:defRPr sz="1800" baseline="0"/>
            </a:lvl4pPr>
            <a:lvl5pPr marL="2114550" indent="-285750">
              <a:buClr>
                <a:srgbClr val="332D7C"/>
              </a:buClr>
              <a:buFont typeface="Lucida Grande"/>
              <a:buChar char="-"/>
              <a:defRPr sz="1800"/>
            </a:lvl5pPr>
          </a:lstStyle>
          <a:p>
            <a:pPr lvl="0"/>
            <a:r>
              <a:rPr lang="en-GB" dirty="0" smtClean="0"/>
              <a:t>Click to edit slide text</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pic>
        <p:nvPicPr>
          <p:cNvPr id="9" name="Picture 8" descr="Walsall-Healthcare-NHS-Trust-logo.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90872" y="332656"/>
            <a:ext cx="3229600" cy="542573"/>
          </a:xfrm>
          <a:prstGeom prst="rect">
            <a:avLst/>
          </a:prstGeom>
        </p:spPr>
      </p:pic>
      <p:pic>
        <p:nvPicPr>
          <p:cNvPr id="15" name="Picture 14" descr="1a.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3528" y="178821"/>
            <a:ext cx="3893170" cy="1243775"/>
          </a:xfrm>
          <a:prstGeom prst="rect">
            <a:avLst/>
          </a:prstGeom>
        </p:spPr>
      </p:pic>
      <p:pic>
        <p:nvPicPr>
          <p:cNvPr id="11" name="Picture 10" descr="Footer-Vision.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20936" y="6168631"/>
            <a:ext cx="8471544" cy="716753"/>
          </a:xfrm>
          <a:prstGeom prst="rect">
            <a:avLst/>
          </a:prstGeom>
        </p:spPr>
      </p:pic>
      <p:cxnSp>
        <p:nvCxnSpPr>
          <p:cNvPr id="12" name="Straight Connector 11"/>
          <p:cNvCxnSpPr/>
          <p:nvPr userDrawn="1"/>
        </p:nvCxnSpPr>
        <p:spPr>
          <a:xfrm>
            <a:off x="539552" y="2204864"/>
            <a:ext cx="8064896" cy="0"/>
          </a:xfrm>
          <a:prstGeom prst="line">
            <a:avLst/>
          </a:prstGeom>
          <a:ln w="12700" cmpd="sng">
            <a:solidFill>
              <a:srgbClr val="332D7C"/>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509534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Slide (Value colleagues)">
    <p:spTree>
      <p:nvGrpSpPr>
        <p:cNvPr id="1" name=""/>
        <p:cNvGrpSpPr/>
        <p:nvPr/>
      </p:nvGrpSpPr>
      <p:grpSpPr>
        <a:xfrm>
          <a:off x="0" y="0"/>
          <a:ext cx="0" cy="0"/>
          <a:chOff x="0" y="0"/>
          <a:chExt cx="0" cy="0"/>
        </a:xfrm>
      </p:grpSpPr>
      <p:pic>
        <p:nvPicPr>
          <p:cNvPr id="10" name="Picture 9" descr="Footer-Title-Slide2.png"/>
          <p:cNvPicPr>
            <a:picLocks noChangeAspect="1"/>
          </p:cNvPicPr>
          <p:nvPr userDrawn="1"/>
        </p:nvPicPr>
        <p:blipFill rotWithShape="1">
          <a:blip r:embed="rId2" cstate="print">
            <a:extLst>
              <a:ext uri="{28A0092B-C50C-407E-A947-70E740481C1C}">
                <a14:useLocalDpi xmlns:a14="http://schemas.microsoft.com/office/drawing/2010/main" val="0"/>
              </a:ext>
            </a:extLst>
          </a:blip>
          <a:srcRect b="72484"/>
          <a:stretch/>
        </p:blipFill>
        <p:spPr>
          <a:xfrm>
            <a:off x="-3440" y="5841156"/>
            <a:ext cx="9160140" cy="1033777"/>
          </a:xfrm>
          <a:prstGeom prst="rect">
            <a:avLst/>
          </a:prstGeom>
        </p:spPr>
      </p:pic>
      <p:sp>
        <p:nvSpPr>
          <p:cNvPr id="5" name="Title 1"/>
          <p:cNvSpPr>
            <a:spLocks noGrp="1"/>
          </p:cNvSpPr>
          <p:nvPr>
            <p:ph type="title" hasCustomPrompt="1"/>
          </p:nvPr>
        </p:nvSpPr>
        <p:spPr>
          <a:xfrm>
            <a:off x="457200" y="1052736"/>
            <a:ext cx="8229600" cy="576064"/>
          </a:xfrm>
          <a:prstGeom prst="rect">
            <a:avLst/>
          </a:prstGeom>
        </p:spPr>
        <p:txBody>
          <a:bodyPr vert="horz"/>
          <a:lstStyle>
            <a:lvl1pPr>
              <a:defRPr sz="2800">
                <a:solidFill>
                  <a:srgbClr val="332D7C"/>
                </a:solidFill>
              </a:defRPr>
            </a:lvl1pPr>
          </a:lstStyle>
          <a:p>
            <a:r>
              <a:rPr lang="en-GB" dirty="0" smtClean="0"/>
              <a:t>Click to edit slide title</a:t>
            </a:r>
            <a:endParaRPr lang="en-US" dirty="0"/>
          </a:p>
        </p:txBody>
      </p:sp>
      <p:sp>
        <p:nvSpPr>
          <p:cNvPr id="7" name="Text Placeholder 4"/>
          <p:cNvSpPr>
            <a:spLocks noGrp="1"/>
          </p:cNvSpPr>
          <p:nvPr>
            <p:ph type="body" sz="quarter" idx="10" hasCustomPrompt="1"/>
          </p:nvPr>
        </p:nvSpPr>
        <p:spPr>
          <a:xfrm>
            <a:off x="468313" y="1772816"/>
            <a:ext cx="5255815" cy="3816424"/>
          </a:xfrm>
          <a:prstGeom prst="rect">
            <a:avLst/>
          </a:prstGeom>
        </p:spPr>
        <p:txBody>
          <a:bodyPr vert="horz"/>
          <a:lstStyle>
            <a:lvl1pPr>
              <a:defRPr sz="1800" b="0" baseline="0"/>
            </a:lvl1pPr>
            <a:lvl2pPr marL="742950" indent="-285750">
              <a:buClr>
                <a:srgbClr val="332D7C"/>
              </a:buClr>
              <a:buFont typeface="Wingdings" charset="2"/>
              <a:buChar char="§"/>
              <a:defRPr sz="1800"/>
            </a:lvl2pPr>
            <a:lvl3pPr marL="1143000" indent="-228600">
              <a:buClr>
                <a:srgbClr val="332D7C"/>
              </a:buClr>
              <a:buFont typeface="Lucida Grande"/>
              <a:buChar char="-"/>
              <a:defRPr sz="1800"/>
            </a:lvl3pPr>
            <a:lvl4pPr marL="1657350" marR="0" indent="-285750" algn="l" defTabSz="914400" rtl="0" eaLnBrk="1" fontAlgn="auto" latinLnBrk="0" hangingPunct="1">
              <a:lnSpc>
                <a:spcPct val="100000"/>
              </a:lnSpc>
              <a:spcBef>
                <a:spcPct val="20000"/>
              </a:spcBef>
              <a:spcAft>
                <a:spcPts val="0"/>
              </a:spcAft>
              <a:buClr>
                <a:srgbClr val="332D7C"/>
              </a:buClr>
              <a:buSzPct val="100000"/>
              <a:buFont typeface="Lucida Grande"/>
              <a:buChar char="-"/>
              <a:tabLst/>
              <a:defRPr sz="1800" baseline="0"/>
            </a:lvl4pPr>
            <a:lvl5pPr marL="2114550" indent="-285750">
              <a:buClr>
                <a:srgbClr val="332D7C"/>
              </a:buClr>
              <a:buFont typeface="Lucida Grande"/>
              <a:buChar char="-"/>
              <a:defRPr sz="1800"/>
            </a:lvl5pPr>
          </a:lstStyle>
          <a:p>
            <a:pPr lvl="0"/>
            <a:r>
              <a:rPr lang="en-GB" dirty="0" smtClean="0"/>
              <a:t>Click to edit slide text</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pic>
        <p:nvPicPr>
          <p:cNvPr id="2" name="Picture 1" descr="Value-Colleagues.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229931" y="2852936"/>
            <a:ext cx="3166605" cy="3199306"/>
          </a:xfrm>
          <a:prstGeom prst="rect">
            <a:avLst/>
          </a:prstGeom>
        </p:spPr>
      </p:pic>
      <p:pic>
        <p:nvPicPr>
          <p:cNvPr id="8" name="Picture 7" descr="Footer-Vision.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20936" y="6168631"/>
            <a:ext cx="8471544" cy="716753"/>
          </a:xfrm>
          <a:prstGeom prst="rect">
            <a:avLst/>
          </a:prstGeom>
        </p:spPr>
      </p:pic>
      <p:cxnSp>
        <p:nvCxnSpPr>
          <p:cNvPr id="9" name="Straight Connector 8"/>
          <p:cNvCxnSpPr/>
          <p:nvPr userDrawn="1"/>
        </p:nvCxnSpPr>
        <p:spPr>
          <a:xfrm>
            <a:off x="539552" y="1628800"/>
            <a:ext cx="8064896" cy="0"/>
          </a:xfrm>
          <a:prstGeom prst="line">
            <a:avLst/>
          </a:prstGeom>
          <a:ln w="12700" cmpd="sng">
            <a:solidFill>
              <a:srgbClr val="332D7C"/>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600181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Slide (Value colleagues tint)">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rgbClr val="F3E0EB"/>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0" name="Picture 9" descr="Footer-Title-Slide2.png"/>
          <p:cNvPicPr>
            <a:picLocks noChangeAspect="1"/>
          </p:cNvPicPr>
          <p:nvPr userDrawn="1"/>
        </p:nvPicPr>
        <p:blipFill rotWithShape="1">
          <a:blip r:embed="rId2" cstate="print">
            <a:extLst>
              <a:ext uri="{28A0092B-C50C-407E-A947-70E740481C1C}">
                <a14:useLocalDpi xmlns:a14="http://schemas.microsoft.com/office/drawing/2010/main" val="0"/>
              </a:ext>
            </a:extLst>
          </a:blip>
          <a:srcRect b="72484"/>
          <a:stretch/>
        </p:blipFill>
        <p:spPr>
          <a:xfrm>
            <a:off x="-3440" y="5841156"/>
            <a:ext cx="9160140" cy="1033777"/>
          </a:xfrm>
          <a:prstGeom prst="rect">
            <a:avLst/>
          </a:prstGeom>
        </p:spPr>
      </p:pic>
      <p:pic>
        <p:nvPicPr>
          <p:cNvPr id="8" name="Picture 7" descr="Walsall-Healthcare-NHS-Trust-logo.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90872" y="332656"/>
            <a:ext cx="3229600" cy="542573"/>
          </a:xfrm>
          <a:prstGeom prst="rect">
            <a:avLst/>
          </a:prstGeom>
        </p:spPr>
      </p:pic>
      <p:sp>
        <p:nvSpPr>
          <p:cNvPr id="11" name="Title 1"/>
          <p:cNvSpPr>
            <a:spLocks noGrp="1"/>
          </p:cNvSpPr>
          <p:nvPr>
            <p:ph type="title" hasCustomPrompt="1"/>
          </p:nvPr>
        </p:nvSpPr>
        <p:spPr>
          <a:xfrm>
            <a:off x="457200" y="1628800"/>
            <a:ext cx="8229600" cy="576064"/>
          </a:xfrm>
          <a:prstGeom prst="rect">
            <a:avLst/>
          </a:prstGeom>
        </p:spPr>
        <p:txBody>
          <a:bodyPr vert="horz"/>
          <a:lstStyle>
            <a:lvl1pPr>
              <a:defRPr sz="2800">
                <a:solidFill>
                  <a:srgbClr val="332D7C"/>
                </a:solidFill>
              </a:defRPr>
            </a:lvl1pPr>
          </a:lstStyle>
          <a:p>
            <a:r>
              <a:rPr lang="en-GB" dirty="0" smtClean="0"/>
              <a:t>Click to edit slide title</a:t>
            </a:r>
            <a:endParaRPr lang="en-US" dirty="0"/>
          </a:p>
        </p:txBody>
      </p:sp>
      <p:sp>
        <p:nvSpPr>
          <p:cNvPr id="12" name="Text Placeholder 4"/>
          <p:cNvSpPr>
            <a:spLocks noGrp="1"/>
          </p:cNvSpPr>
          <p:nvPr>
            <p:ph type="body" sz="quarter" idx="10" hasCustomPrompt="1"/>
          </p:nvPr>
        </p:nvSpPr>
        <p:spPr>
          <a:xfrm>
            <a:off x="468313" y="2348880"/>
            <a:ext cx="8207375" cy="3312368"/>
          </a:xfrm>
          <a:prstGeom prst="rect">
            <a:avLst/>
          </a:prstGeom>
        </p:spPr>
        <p:txBody>
          <a:bodyPr vert="horz"/>
          <a:lstStyle>
            <a:lvl1pPr>
              <a:defRPr sz="1800" b="0" baseline="0"/>
            </a:lvl1pPr>
            <a:lvl2pPr marL="742950" indent="-285750">
              <a:buClr>
                <a:srgbClr val="332D7C"/>
              </a:buClr>
              <a:buFont typeface="Wingdings" charset="2"/>
              <a:buChar char="§"/>
              <a:defRPr sz="1800"/>
            </a:lvl2pPr>
            <a:lvl3pPr marL="1143000" indent="-228600">
              <a:buClr>
                <a:srgbClr val="332D7C"/>
              </a:buClr>
              <a:buFont typeface="Lucida Grande"/>
              <a:buChar char="-"/>
              <a:defRPr sz="1800"/>
            </a:lvl3pPr>
            <a:lvl4pPr marL="1657350" marR="0" indent="-285750" algn="l" defTabSz="914400" rtl="0" eaLnBrk="1" fontAlgn="auto" latinLnBrk="0" hangingPunct="1">
              <a:lnSpc>
                <a:spcPct val="100000"/>
              </a:lnSpc>
              <a:spcBef>
                <a:spcPct val="20000"/>
              </a:spcBef>
              <a:spcAft>
                <a:spcPts val="0"/>
              </a:spcAft>
              <a:buClr>
                <a:srgbClr val="332D7C"/>
              </a:buClr>
              <a:buSzPct val="100000"/>
              <a:buFont typeface="Lucida Grande"/>
              <a:buChar char="-"/>
              <a:tabLst/>
              <a:defRPr sz="1800" baseline="0"/>
            </a:lvl4pPr>
            <a:lvl5pPr marL="2114550" indent="-285750">
              <a:buClr>
                <a:srgbClr val="332D7C"/>
              </a:buClr>
              <a:buFont typeface="Lucida Grande"/>
              <a:buChar char="-"/>
              <a:defRPr sz="1800"/>
            </a:lvl5pPr>
          </a:lstStyle>
          <a:p>
            <a:pPr lvl="0"/>
            <a:r>
              <a:rPr lang="en-GB" dirty="0" smtClean="0"/>
              <a:t>Click to edit slide text</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pic>
        <p:nvPicPr>
          <p:cNvPr id="14" name="Picture 13" descr="3a.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3528" y="189378"/>
            <a:ext cx="3871947" cy="1251716"/>
          </a:xfrm>
          <a:prstGeom prst="rect">
            <a:avLst/>
          </a:prstGeom>
        </p:spPr>
      </p:pic>
      <p:pic>
        <p:nvPicPr>
          <p:cNvPr id="9" name="Picture 8" descr="Footer-Vision.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20936" y="6168631"/>
            <a:ext cx="8471544" cy="716753"/>
          </a:xfrm>
          <a:prstGeom prst="rect">
            <a:avLst/>
          </a:prstGeom>
        </p:spPr>
      </p:pic>
      <p:cxnSp>
        <p:nvCxnSpPr>
          <p:cNvPr id="13" name="Straight Connector 12"/>
          <p:cNvCxnSpPr/>
          <p:nvPr userDrawn="1"/>
        </p:nvCxnSpPr>
        <p:spPr>
          <a:xfrm>
            <a:off x="539552" y="2204864"/>
            <a:ext cx="8064896" cy="0"/>
          </a:xfrm>
          <a:prstGeom prst="line">
            <a:avLst/>
          </a:prstGeom>
          <a:ln w="12700" cmpd="sng">
            <a:solidFill>
              <a:srgbClr val="332D7C"/>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700308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Slide (Values)">
    <p:spTree>
      <p:nvGrpSpPr>
        <p:cNvPr id="1" name=""/>
        <p:cNvGrpSpPr/>
        <p:nvPr/>
      </p:nvGrpSpPr>
      <p:grpSpPr>
        <a:xfrm>
          <a:off x="0" y="0"/>
          <a:ext cx="0" cy="0"/>
          <a:chOff x="0" y="0"/>
          <a:chExt cx="0" cy="0"/>
        </a:xfrm>
      </p:grpSpPr>
      <p:pic>
        <p:nvPicPr>
          <p:cNvPr id="10" name="Picture 9" descr="Footer-Title-Slide2.png"/>
          <p:cNvPicPr>
            <a:picLocks noChangeAspect="1"/>
          </p:cNvPicPr>
          <p:nvPr userDrawn="1"/>
        </p:nvPicPr>
        <p:blipFill rotWithShape="1">
          <a:blip r:embed="rId2" cstate="print">
            <a:extLst>
              <a:ext uri="{28A0092B-C50C-407E-A947-70E740481C1C}">
                <a14:useLocalDpi xmlns:a14="http://schemas.microsoft.com/office/drawing/2010/main" val="0"/>
              </a:ext>
            </a:extLst>
          </a:blip>
          <a:srcRect b="72484"/>
          <a:stretch/>
        </p:blipFill>
        <p:spPr>
          <a:xfrm>
            <a:off x="-3440" y="5841156"/>
            <a:ext cx="9160140" cy="1033777"/>
          </a:xfrm>
          <a:prstGeom prst="rect">
            <a:avLst/>
          </a:prstGeom>
        </p:spPr>
      </p:pic>
      <p:sp>
        <p:nvSpPr>
          <p:cNvPr id="5" name="Title 1"/>
          <p:cNvSpPr>
            <a:spLocks noGrp="1"/>
          </p:cNvSpPr>
          <p:nvPr>
            <p:ph type="title" hasCustomPrompt="1"/>
          </p:nvPr>
        </p:nvSpPr>
        <p:spPr>
          <a:xfrm>
            <a:off x="457200" y="1052736"/>
            <a:ext cx="8229600" cy="576064"/>
          </a:xfrm>
          <a:prstGeom prst="rect">
            <a:avLst/>
          </a:prstGeom>
        </p:spPr>
        <p:txBody>
          <a:bodyPr vert="horz"/>
          <a:lstStyle>
            <a:lvl1pPr>
              <a:defRPr sz="2800">
                <a:solidFill>
                  <a:srgbClr val="332D7C"/>
                </a:solidFill>
              </a:defRPr>
            </a:lvl1pPr>
          </a:lstStyle>
          <a:p>
            <a:r>
              <a:rPr lang="en-GB" dirty="0" smtClean="0"/>
              <a:t>Click to edit slide title</a:t>
            </a:r>
            <a:endParaRPr lang="en-US" dirty="0"/>
          </a:p>
        </p:txBody>
      </p:sp>
      <p:sp>
        <p:nvSpPr>
          <p:cNvPr id="7" name="Text Placeholder 4"/>
          <p:cNvSpPr>
            <a:spLocks noGrp="1"/>
          </p:cNvSpPr>
          <p:nvPr>
            <p:ph type="body" sz="quarter" idx="10" hasCustomPrompt="1"/>
          </p:nvPr>
        </p:nvSpPr>
        <p:spPr>
          <a:xfrm>
            <a:off x="468313" y="1772816"/>
            <a:ext cx="5255815" cy="3816424"/>
          </a:xfrm>
          <a:prstGeom prst="rect">
            <a:avLst/>
          </a:prstGeom>
        </p:spPr>
        <p:txBody>
          <a:bodyPr vert="horz"/>
          <a:lstStyle>
            <a:lvl1pPr>
              <a:defRPr sz="1800" b="0" baseline="0"/>
            </a:lvl1pPr>
            <a:lvl2pPr marL="742950" indent="-285750">
              <a:buClr>
                <a:srgbClr val="332D7C"/>
              </a:buClr>
              <a:buFont typeface="Wingdings" charset="2"/>
              <a:buChar char="§"/>
              <a:defRPr sz="1800"/>
            </a:lvl2pPr>
            <a:lvl3pPr marL="1143000" indent="-228600">
              <a:buClr>
                <a:srgbClr val="332D7C"/>
              </a:buClr>
              <a:buFont typeface="Lucida Grande"/>
              <a:buChar char="-"/>
              <a:defRPr sz="1800"/>
            </a:lvl3pPr>
            <a:lvl4pPr marL="1657350" marR="0" indent="-285750" algn="l" defTabSz="914400" rtl="0" eaLnBrk="1" fontAlgn="auto" latinLnBrk="0" hangingPunct="1">
              <a:lnSpc>
                <a:spcPct val="100000"/>
              </a:lnSpc>
              <a:spcBef>
                <a:spcPct val="20000"/>
              </a:spcBef>
              <a:spcAft>
                <a:spcPts val="0"/>
              </a:spcAft>
              <a:buClr>
                <a:srgbClr val="332D7C"/>
              </a:buClr>
              <a:buSzPct val="100000"/>
              <a:buFont typeface="Lucida Grande"/>
              <a:buChar char="-"/>
              <a:tabLst/>
              <a:defRPr sz="1800" baseline="0"/>
            </a:lvl4pPr>
            <a:lvl5pPr marL="2114550" indent="-285750">
              <a:buClr>
                <a:srgbClr val="332D7C"/>
              </a:buClr>
              <a:buFont typeface="Lucida Grande"/>
              <a:buChar char="-"/>
              <a:defRPr sz="1800"/>
            </a:lvl5pPr>
          </a:lstStyle>
          <a:p>
            <a:pPr lvl="0"/>
            <a:r>
              <a:rPr lang="en-GB" dirty="0" smtClean="0"/>
              <a:t>Click to edit slide text</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pic>
        <p:nvPicPr>
          <p:cNvPr id="2" name="Picture 1" descr="Values.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228184" y="2893990"/>
            <a:ext cx="3149541" cy="3199306"/>
          </a:xfrm>
          <a:prstGeom prst="rect">
            <a:avLst/>
          </a:prstGeom>
        </p:spPr>
      </p:pic>
      <p:pic>
        <p:nvPicPr>
          <p:cNvPr id="8" name="Picture 7" descr="Footer-Vision.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20936" y="6168631"/>
            <a:ext cx="8471544" cy="716753"/>
          </a:xfrm>
          <a:prstGeom prst="rect">
            <a:avLst/>
          </a:prstGeom>
        </p:spPr>
      </p:pic>
      <p:cxnSp>
        <p:nvCxnSpPr>
          <p:cNvPr id="9" name="Straight Connector 8"/>
          <p:cNvCxnSpPr/>
          <p:nvPr userDrawn="1"/>
        </p:nvCxnSpPr>
        <p:spPr>
          <a:xfrm>
            <a:off x="539552" y="1628800"/>
            <a:ext cx="8064896" cy="0"/>
          </a:xfrm>
          <a:prstGeom prst="line">
            <a:avLst/>
          </a:prstGeom>
          <a:ln w="12700" cmpd="sng">
            <a:solidFill>
              <a:srgbClr val="332D7C"/>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479897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Slide (Values and hands)">
    <p:spTree>
      <p:nvGrpSpPr>
        <p:cNvPr id="1" name=""/>
        <p:cNvGrpSpPr/>
        <p:nvPr/>
      </p:nvGrpSpPr>
      <p:grpSpPr>
        <a:xfrm>
          <a:off x="0" y="0"/>
          <a:ext cx="0" cy="0"/>
          <a:chOff x="0" y="0"/>
          <a:chExt cx="0" cy="0"/>
        </a:xfrm>
      </p:grpSpPr>
      <p:pic>
        <p:nvPicPr>
          <p:cNvPr id="7" name="Picture 6" descr="Values.png"/>
          <p:cNvPicPr>
            <a:picLocks noChangeAspect="1"/>
          </p:cNvPicPr>
          <p:nvPr userDrawn="1"/>
        </p:nvPicPr>
        <p:blipFill rotWithShape="1">
          <a:blip r:embed="rId2" cstate="print">
            <a:alphaModFix/>
            <a:extLst>
              <a:ext uri="{28A0092B-C50C-407E-A947-70E740481C1C}">
                <a14:useLocalDpi xmlns:a14="http://schemas.microsoft.com/office/drawing/2010/main" val="0"/>
              </a:ext>
            </a:extLst>
          </a:blip>
          <a:srcRect t="1" b="-112"/>
          <a:stretch/>
        </p:blipFill>
        <p:spPr>
          <a:xfrm>
            <a:off x="5076056" y="2354952"/>
            <a:ext cx="3761530" cy="3810352"/>
          </a:xfrm>
          <a:prstGeom prst="rect">
            <a:avLst/>
          </a:prstGeom>
          <a:ln>
            <a:noFill/>
          </a:ln>
        </p:spPr>
      </p:pic>
      <p:pic>
        <p:nvPicPr>
          <p:cNvPr id="8" name="Picture 7" descr="Footer-Title-Slide2.png"/>
          <p:cNvPicPr>
            <a:picLocks noChangeAspect="1"/>
          </p:cNvPicPr>
          <p:nvPr userDrawn="1"/>
        </p:nvPicPr>
        <p:blipFill rotWithShape="1">
          <a:blip r:embed="rId3" cstate="print">
            <a:extLst>
              <a:ext uri="{28A0092B-C50C-407E-A947-70E740481C1C}">
                <a14:useLocalDpi xmlns:a14="http://schemas.microsoft.com/office/drawing/2010/main" val="0"/>
              </a:ext>
            </a:extLst>
          </a:blip>
          <a:srcRect b="72484"/>
          <a:stretch/>
        </p:blipFill>
        <p:spPr>
          <a:xfrm>
            <a:off x="-3440" y="5841156"/>
            <a:ext cx="9160140" cy="1033777"/>
          </a:xfrm>
          <a:prstGeom prst="rect">
            <a:avLst/>
          </a:prstGeom>
        </p:spPr>
      </p:pic>
      <p:sp>
        <p:nvSpPr>
          <p:cNvPr id="4" name="Title 1"/>
          <p:cNvSpPr>
            <a:spLocks noGrp="1"/>
          </p:cNvSpPr>
          <p:nvPr>
            <p:ph type="title" hasCustomPrompt="1"/>
          </p:nvPr>
        </p:nvSpPr>
        <p:spPr>
          <a:xfrm>
            <a:off x="457200" y="1052736"/>
            <a:ext cx="8229600" cy="576064"/>
          </a:xfrm>
          <a:prstGeom prst="rect">
            <a:avLst/>
          </a:prstGeom>
        </p:spPr>
        <p:txBody>
          <a:bodyPr vert="horz"/>
          <a:lstStyle>
            <a:lvl1pPr>
              <a:defRPr sz="2800">
                <a:solidFill>
                  <a:srgbClr val="332D7C"/>
                </a:solidFill>
              </a:defRPr>
            </a:lvl1pPr>
          </a:lstStyle>
          <a:p>
            <a:r>
              <a:rPr lang="en-GB" dirty="0" smtClean="0"/>
              <a:t>Click to edit slide title</a:t>
            </a:r>
            <a:endParaRPr lang="en-US" dirty="0"/>
          </a:p>
        </p:txBody>
      </p:sp>
      <p:sp>
        <p:nvSpPr>
          <p:cNvPr id="6" name="Text Placeholder 4"/>
          <p:cNvSpPr>
            <a:spLocks noGrp="1"/>
          </p:cNvSpPr>
          <p:nvPr>
            <p:ph type="body" sz="quarter" idx="10" hasCustomPrompt="1"/>
          </p:nvPr>
        </p:nvSpPr>
        <p:spPr>
          <a:xfrm>
            <a:off x="468313" y="1772816"/>
            <a:ext cx="4463727" cy="3816424"/>
          </a:xfrm>
          <a:prstGeom prst="rect">
            <a:avLst/>
          </a:prstGeom>
        </p:spPr>
        <p:txBody>
          <a:bodyPr vert="horz"/>
          <a:lstStyle>
            <a:lvl1pPr>
              <a:defRPr sz="1800" b="0" baseline="0"/>
            </a:lvl1pPr>
            <a:lvl2pPr marL="742950" indent="-285750">
              <a:buClr>
                <a:srgbClr val="332D7C"/>
              </a:buClr>
              <a:buFont typeface="Wingdings" charset="2"/>
              <a:buChar char="§"/>
              <a:defRPr sz="1800"/>
            </a:lvl2pPr>
            <a:lvl3pPr marL="1143000" indent="-228600">
              <a:buClr>
                <a:srgbClr val="332D7C"/>
              </a:buClr>
              <a:buFont typeface="Lucida Grande"/>
              <a:buChar char="-"/>
              <a:defRPr sz="1800"/>
            </a:lvl3pPr>
            <a:lvl4pPr marL="1657350" marR="0" indent="-285750" algn="l" defTabSz="914400" rtl="0" eaLnBrk="1" fontAlgn="auto" latinLnBrk="0" hangingPunct="1">
              <a:lnSpc>
                <a:spcPct val="100000"/>
              </a:lnSpc>
              <a:spcBef>
                <a:spcPct val="20000"/>
              </a:spcBef>
              <a:spcAft>
                <a:spcPts val="0"/>
              </a:spcAft>
              <a:buClr>
                <a:srgbClr val="332D7C"/>
              </a:buClr>
              <a:buSzPct val="100000"/>
              <a:buFont typeface="Lucida Grande"/>
              <a:buChar char="-"/>
              <a:tabLst/>
              <a:defRPr sz="1800" baseline="0"/>
            </a:lvl4pPr>
            <a:lvl5pPr marL="2114550" indent="-285750">
              <a:buClr>
                <a:srgbClr val="332D7C"/>
              </a:buClr>
              <a:buFont typeface="Lucida Grande"/>
              <a:buChar char="-"/>
              <a:defRPr sz="1800"/>
            </a:lvl5pPr>
          </a:lstStyle>
          <a:p>
            <a:pPr lvl="0"/>
            <a:r>
              <a:rPr lang="en-GB" dirty="0" smtClean="0"/>
              <a:t>Click to edit slide text</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pic>
        <p:nvPicPr>
          <p:cNvPr id="9" name="Picture 8" descr="Footer-Vision.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20936" y="6168631"/>
            <a:ext cx="8471544" cy="716753"/>
          </a:xfrm>
          <a:prstGeom prst="rect">
            <a:avLst/>
          </a:prstGeom>
        </p:spPr>
      </p:pic>
      <p:cxnSp>
        <p:nvCxnSpPr>
          <p:cNvPr id="10" name="Straight Connector 9"/>
          <p:cNvCxnSpPr/>
          <p:nvPr userDrawn="1"/>
        </p:nvCxnSpPr>
        <p:spPr>
          <a:xfrm>
            <a:off x="539552" y="1628800"/>
            <a:ext cx="8064896" cy="0"/>
          </a:xfrm>
          <a:prstGeom prst="line">
            <a:avLst/>
          </a:prstGeom>
          <a:ln w="12700" cmpd="sng">
            <a:solidFill>
              <a:srgbClr val="332D7C"/>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765737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Slide (Vision)">
    <p:spTree>
      <p:nvGrpSpPr>
        <p:cNvPr id="1" name=""/>
        <p:cNvGrpSpPr/>
        <p:nvPr/>
      </p:nvGrpSpPr>
      <p:grpSpPr>
        <a:xfrm>
          <a:off x="0" y="0"/>
          <a:ext cx="0" cy="0"/>
          <a:chOff x="0" y="0"/>
          <a:chExt cx="0" cy="0"/>
        </a:xfrm>
      </p:grpSpPr>
      <p:pic>
        <p:nvPicPr>
          <p:cNvPr id="4" name="Picture 3" descr="Footer-Title-Slide2.png"/>
          <p:cNvPicPr>
            <a:picLocks noChangeAspect="1"/>
          </p:cNvPicPr>
          <p:nvPr userDrawn="1"/>
        </p:nvPicPr>
        <p:blipFill rotWithShape="1">
          <a:blip r:embed="rId2" cstate="print">
            <a:extLst>
              <a:ext uri="{28A0092B-C50C-407E-A947-70E740481C1C}">
                <a14:useLocalDpi xmlns:a14="http://schemas.microsoft.com/office/drawing/2010/main" val="0"/>
              </a:ext>
            </a:extLst>
          </a:blip>
          <a:srcRect b="72484"/>
          <a:stretch/>
        </p:blipFill>
        <p:spPr>
          <a:xfrm>
            <a:off x="-3440" y="5841156"/>
            <a:ext cx="9160140" cy="1033777"/>
          </a:xfrm>
          <a:prstGeom prst="rect">
            <a:avLst/>
          </a:prstGeom>
        </p:spPr>
      </p:pic>
      <p:sp>
        <p:nvSpPr>
          <p:cNvPr id="5" name="Title 1"/>
          <p:cNvSpPr>
            <a:spLocks noGrp="1"/>
          </p:cNvSpPr>
          <p:nvPr>
            <p:ph type="title" hasCustomPrompt="1"/>
          </p:nvPr>
        </p:nvSpPr>
        <p:spPr>
          <a:xfrm>
            <a:off x="457200" y="1052736"/>
            <a:ext cx="8229600" cy="576064"/>
          </a:xfrm>
          <a:prstGeom prst="rect">
            <a:avLst/>
          </a:prstGeom>
        </p:spPr>
        <p:txBody>
          <a:bodyPr vert="horz"/>
          <a:lstStyle>
            <a:lvl1pPr>
              <a:defRPr sz="2800">
                <a:solidFill>
                  <a:srgbClr val="332D7C"/>
                </a:solidFill>
              </a:defRPr>
            </a:lvl1pPr>
          </a:lstStyle>
          <a:p>
            <a:r>
              <a:rPr lang="en-GB" dirty="0" smtClean="0"/>
              <a:t>Click to edit slide title</a:t>
            </a:r>
            <a:endParaRPr lang="en-US" dirty="0"/>
          </a:p>
        </p:txBody>
      </p:sp>
      <p:sp>
        <p:nvSpPr>
          <p:cNvPr id="7" name="Text Placeholder 4"/>
          <p:cNvSpPr>
            <a:spLocks noGrp="1"/>
          </p:cNvSpPr>
          <p:nvPr>
            <p:ph type="body" sz="quarter" idx="10" hasCustomPrompt="1"/>
          </p:nvPr>
        </p:nvSpPr>
        <p:spPr>
          <a:xfrm>
            <a:off x="468313" y="1772816"/>
            <a:ext cx="4175695" cy="3816424"/>
          </a:xfrm>
          <a:prstGeom prst="rect">
            <a:avLst/>
          </a:prstGeom>
        </p:spPr>
        <p:txBody>
          <a:bodyPr vert="horz"/>
          <a:lstStyle>
            <a:lvl1pPr>
              <a:defRPr sz="1800" b="0" baseline="0"/>
            </a:lvl1pPr>
            <a:lvl2pPr marL="742950" indent="-285750">
              <a:buClr>
                <a:srgbClr val="332D7C"/>
              </a:buClr>
              <a:buFont typeface="Wingdings" charset="2"/>
              <a:buChar char="§"/>
              <a:defRPr sz="1800"/>
            </a:lvl2pPr>
            <a:lvl3pPr marL="1143000" indent="-228600">
              <a:buClr>
                <a:srgbClr val="332D7C"/>
              </a:buClr>
              <a:buFont typeface="Lucida Grande"/>
              <a:buChar char="-"/>
              <a:defRPr sz="1800"/>
            </a:lvl3pPr>
            <a:lvl4pPr marL="1657350" marR="0" indent="-285750" algn="l" defTabSz="914400" rtl="0" eaLnBrk="1" fontAlgn="auto" latinLnBrk="0" hangingPunct="1">
              <a:lnSpc>
                <a:spcPct val="100000"/>
              </a:lnSpc>
              <a:spcBef>
                <a:spcPct val="20000"/>
              </a:spcBef>
              <a:spcAft>
                <a:spcPts val="0"/>
              </a:spcAft>
              <a:buClr>
                <a:srgbClr val="332D7C"/>
              </a:buClr>
              <a:buSzPct val="100000"/>
              <a:buFont typeface="Lucida Grande"/>
              <a:buChar char="-"/>
              <a:tabLst/>
              <a:defRPr sz="1800" baseline="0"/>
            </a:lvl4pPr>
            <a:lvl5pPr marL="2114550" indent="-285750">
              <a:buClr>
                <a:srgbClr val="332D7C"/>
              </a:buClr>
              <a:buFont typeface="Lucida Grande"/>
              <a:buChar char="-"/>
              <a:defRPr sz="1800"/>
            </a:lvl5pPr>
          </a:lstStyle>
          <a:p>
            <a:pPr lvl="0"/>
            <a:r>
              <a:rPr lang="en-GB" dirty="0" smtClean="0"/>
              <a:t>Click to edit slide text</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pic>
        <p:nvPicPr>
          <p:cNvPr id="8" name="Picture 7" descr="Vision2.jp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48825" y="1844824"/>
            <a:ext cx="4287671" cy="3861048"/>
          </a:xfrm>
          <a:prstGeom prst="rect">
            <a:avLst/>
          </a:prstGeom>
        </p:spPr>
      </p:pic>
      <p:pic>
        <p:nvPicPr>
          <p:cNvPr id="9" name="Picture 8" descr="Footer-Vision.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20936" y="6168631"/>
            <a:ext cx="8471544" cy="716753"/>
          </a:xfrm>
          <a:prstGeom prst="rect">
            <a:avLst/>
          </a:prstGeom>
        </p:spPr>
      </p:pic>
      <p:cxnSp>
        <p:nvCxnSpPr>
          <p:cNvPr id="10" name="Straight Connector 9"/>
          <p:cNvCxnSpPr/>
          <p:nvPr userDrawn="1"/>
        </p:nvCxnSpPr>
        <p:spPr>
          <a:xfrm>
            <a:off x="539552" y="1628800"/>
            <a:ext cx="8064896" cy="0"/>
          </a:xfrm>
          <a:prstGeom prst="line">
            <a:avLst/>
          </a:prstGeom>
          <a:ln w="12700" cmpd="sng">
            <a:solidFill>
              <a:srgbClr val="332D7C"/>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385668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Slide (End)">
    <p:spTree>
      <p:nvGrpSpPr>
        <p:cNvPr id="1" name=""/>
        <p:cNvGrpSpPr/>
        <p:nvPr/>
      </p:nvGrpSpPr>
      <p:grpSpPr>
        <a:xfrm>
          <a:off x="0" y="0"/>
          <a:ext cx="0" cy="0"/>
          <a:chOff x="0" y="0"/>
          <a:chExt cx="0" cy="0"/>
        </a:xfrm>
      </p:grpSpPr>
      <p:pic>
        <p:nvPicPr>
          <p:cNvPr id="3" name="Picture 2" descr="Walsall-Healthcare-NHS-Trust-logo.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60484" y="3157713"/>
            <a:ext cx="3229600" cy="542573"/>
          </a:xfrm>
          <a:prstGeom prst="rect">
            <a:avLst/>
          </a:prstGeom>
        </p:spPr>
      </p:pic>
      <p:sp>
        <p:nvSpPr>
          <p:cNvPr id="4" name="Rectangle 3"/>
          <p:cNvSpPr/>
          <p:nvPr userDrawn="1"/>
        </p:nvSpPr>
        <p:spPr>
          <a:xfrm>
            <a:off x="5436096" y="188640"/>
            <a:ext cx="3528392" cy="79208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noFill/>
            </a:endParaRPr>
          </a:p>
        </p:txBody>
      </p:sp>
    </p:spTree>
    <p:extLst>
      <p:ext uri="{BB962C8B-B14F-4D97-AF65-F5344CB8AC3E}">
        <p14:creationId xmlns:p14="http://schemas.microsoft.com/office/powerpoint/2010/main" val="9241654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descr="Walsall-Healthcare-NHS-Trust-logo.png"/>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5590872" y="332656"/>
            <a:ext cx="3229600" cy="542573"/>
          </a:xfrm>
          <a:prstGeom prst="rect">
            <a:avLst/>
          </a:prstGeom>
        </p:spPr>
      </p:pic>
    </p:spTree>
    <p:extLst>
      <p:ext uri="{BB962C8B-B14F-4D97-AF65-F5344CB8AC3E}">
        <p14:creationId xmlns:p14="http://schemas.microsoft.com/office/powerpoint/2010/main" val="385759959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5" r:id="rId3"/>
    <p:sldLayoutId id="2147483672" r:id="rId4"/>
    <p:sldLayoutId id="2147483666" r:id="rId5"/>
    <p:sldLayoutId id="2147483673" r:id="rId6"/>
    <p:sldLayoutId id="2147483669" r:id="rId7"/>
    <p:sldLayoutId id="2147483674" r:id="rId8"/>
    <p:sldLayoutId id="2147483670" r:id="rId9"/>
    <p:sldLayoutId id="2147483671" r:id="rId10"/>
    <p:sldLayoutId id="2147483667" r:id="rId11"/>
    <p:sldLayoutId id="2147483675" r:id="rId12"/>
    <p:sldLayoutId id="2147483668" r:id="rId13"/>
    <p:sldLayoutId id="2147483664" r:id="rId14"/>
    <p:sldLayoutId id="2147483676" r:id="rId15"/>
    <p:sldLayoutId id="2147483677" r:id="rId16"/>
  </p:sldLayoutIdLst>
  <p:hf hdr="0" dt="0"/>
  <p:txStyles>
    <p:titleStyle>
      <a:lvl1pPr algn="l" defTabSz="914400" rtl="0" eaLnBrk="1" latinLnBrk="0" hangingPunct="1">
        <a:spcBef>
          <a:spcPct val="0"/>
        </a:spcBef>
        <a:buNone/>
        <a:defRPr sz="4400" b="1" kern="1200">
          <a:solidFill>
            <a:srgbClr val="2157A3"/>
          </a:solidFill>
          <a:latin typeface="+mj-lt"/>
          <a:ea typeface="+mj-ea"/>
          <a:cs typeface="+mj-cs"/>
        </a:defRPr>
      </a:lvl1pPr>
    </p:titleStyle>
    <p:bodyStyle>
      <a:lvl1pPr marL="0" indent="0" algn="l" defTabSz="914400" rtl="0" eaLnBrk="1" latinLnBrk="0" hangingPunct="1">
        <a:spcBef>
          <a:spcPct val="20000"/>
        </a:spcBef>
        <a:buFont typeface="Arial" panose="020B0604020202020204" pitchFamily="34" charset="0"/>
        <a:buNone/>
        <a:defRPr sz="3200" b="1"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6717" y="1196752"/>
            <a:ext cx="8229600" cy="576064"/>
          </a:xfrm>
        </p:spPr>
        <p:txBody>
          <a:bodyPr>
            <a:normAutofit fontScale="90000"/>
          </a:bodyPr>
          <a:lstStyle/>
          <a:p>
            <a:r>
              <a:rPr lang="en-US" dirty="0" smtClean="0"/>
              <a:t>Equality and Inclusion Annual Report 2019-20</a:t>
            </a:r>
            <a:endParaRPr lang="en-US" dirty="0"/>
          </a:p>
        </p:txBody>
      </p:sp>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19872" y="3645024"/>
            <a:ext cx="2088233" cy="2088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descr="C:\Users\sabrina.richards\Pictures\Saved Pictures\Ed volunteer Janet 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79712" y="2348880"/>
            <a:ext cx="5347626" cy="35650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21125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Accessibility and Communications</a:t>
            </a:r>
            <a:r>
              <a:rPr lang="en-US" dirty="0" smtClean="0"/>
              <a:t> </a:t>
            </a:r>
            <a:endParaRPr lang="en-US" dirty="0"/>
          </a:p>
        </p:txBody>
      </p:sp>
      <p:sp>
        <p:nvSpPr>
          <p:cNvPr id="3" name="Text Placeholder 2"/>
          <p:cNvSpPr>
            <a:spLocks noGrp="1"/>
          </p:cNvSpPr>
          <p:nvPr>
            <p:ph type="body" sz="quarter" idx="10"/>
          </p:nvPr>
        </p:nvSpPr>
        <p:spPr/>
        <p:txBody>
          <a:bodyPr/>
          <a:lstStyle/>
          <a:p>
            <a:r>
              <a:rPr lang="en-GB" sz="1400" dirty="0" smtClean="0"/>
              <a:t>Walsall Healthcare is keen to ensure that our patients</a:t>
            </a:r>
            <a:r>
              <a:rPr lang="en-GB" sz="1400" dirty="0"/>
              <a:t>, service users, carers, public, staff and partner organisations </a:t>
            </a:r>
            <a:r>
              <a:rPr lang="en-GB" sz="1400" dirty="0" smtClean="0"/>
              <a:t>are aware  that </a:t>
            </a:r>
            <a:r>
              <a:rPr lang="en-GB" sz="1400" dirty="0"/>
              <a:t>reasonable steps are taken to ensure that the information we produce is accessible to a range of individual needs. This also applies to the way we communicate.</a:t>
            </a:r>
          </a:p>
          <a:p>
            <a:endParaRPr lang="en-GB" sz="1400" dirty="0" smtClean="0"/>
          </a:p>
          <a:p>
            <a:r>
              <a:rPr lang="en-GB" sz="1400" dirty="0" smtClean="0"/>
              <a:t>This </a:t>
            </a:r>
            <a:r>
              <a:rPr lang="en-GB" sz="1400" dirty="0"/>
              <a:t>includes; identifying and reasonably removing ‘barriers’ for people accessing our information, services, premises, any employment or engagement opportunities and considering requests for reasonable adjustments as appropriate.</a:t>
            </a:r>
          </a:p>
          <a:p>
            <a:endParaRPr lang="en-GB" sz="1400" dirty="0" smtClean="0"/>
          </a:p>
          <a:p>
            <a:r>
              <a:rPr lang="en-GB" sz="1400" dirty="0" smtClean="0"/>
              <a:t>If </a:t>
            </a:r>
            <a:r>
              <a:rPr lang="en-GB" sz="1400" dirty="0"/>
              <a:t>you would like to receive material from </a:t>
            </a:r>
            <a:r>
              <a:rPr lang="en-GB" sz="1400" dirty="0" smtClean="0"/>
              <a:t>Walsall Healthcare </a:t>
            </a:r>
            <a:r>
              <a:rPr lang="en-GB" sz="1400" dirty="0"/>
              <a:t>websites or our key publications in another format – such as </a:t>
            </a:r>
            <a:r>
              <a:rPr lang="en-GB" sz="1400" dirty="0" smtClean="0"/>
              <a:t>Audio</a:t>
            </a:r>
            <a:r>
              <a:rPr lang="en-GB" sz="1400" dirty="0"/>
              <a:t>, Clear Information, Easy Read, British Sign Language, </a:t>
            </a:r>
            <a:r>
              <a:rPr lang="en-GB" sz="1400" dirty="0" smtClean="0"/>
              <a:t>Interpreter </a:t>
            </a:r>
            <a:endParaRPr lang="en-GB" sz="1400" dirty="0"/>
          </a:p>
          <a:p>
            <a:r>
              <a:rPr lang="en-GB" sz="1400" dirty="0"/>
              <a:t>S</a:t>
            </a:r>
            <a:r>
              <a:rPr lang="en-GB" sz="1400" dirty="0" smtClean="0"/>
              <a:t>ervices</a:t>
            </a:r>
            <a:r>
              <a:rPr lang="en-GB" sz="1400" dirty="0"/>
              <a:t>, </a:t>
            </a:r>
            <a:r>
              <a:rPr lang="en-GB" sz="1400" dirty="0" smtClean="0"/>
              <a:t>Large </a:t>
            </a:r>
            <a:r>
              <a:rPr lang="en-GB" sz="1400" dirty="0"/>
              <a:t>P</a:t>
            </a:r>
            <a:r>
              <a:rPr lang="en-GB" sz="1400" dirty="0" smtClean="0"/>
              <a:t>rint</a:t>
            </a:r>
            <a:r>
              <a:rPr lang="en-GB" sz="1400" dirty="0"/>
              <a:t>, or Braille </a:t>
            </a:r>
            <a:r>
              <a:rPr lang="en-GB" sz="1400" dirty="0" smtClean="0"/>
              <a:t>– </a:t>
            </a:r>
            <a:r>
              <a:rPr lang="en-GB" sz="1400" dirty="0"/>
              <a:t>please contact the general reception </a:t>
            </a:r>
            <a:r>
              <a:rPr lang="en-GB" sz="1400" dirty="0" smtClean="0"/>
              <a:t>number 01922 721 172 and  request to speak to the Patient </a:t>
            </a:r>
            <a:r>
              <a:rPr lang="en-GB" sz="1400" dirty="0"/>
              <a:t>R</a:t>
            </a:r>
            <a:r>
              <a:rPr lang="en-GB" sz="1400" dirty="0" smtClean="0"/>
              <a:t>elations Team.</a:t>
            </a:r>
          </a:p>
          <a:p>
            <a:endParaRPr lang="en-GB" sz="1400" dirty="0" smtClean="0"/>
          </a:p>
          <a:p>
            <a:r>
              <a:rPr lang="en-GB" sz="1400" dirty="0" smtClean="0"/>
              <a:t>This </a:t>
            </a:r>
            <a:r>
              <a:rPr lang="en-GB" sz="1400" dirty="0"/>
              <a:t>Accessibility and Communications Statement will be reviewed annually.</a:t>
            </a:r>
          </a:p>
          <a:p>
            <a:endParaRPr lang="en-US" dirty="0"/>
          </a:p>
        </p:txBody>
      </p:sp>
    </p:spTree>
    <p:extLst>
      <p:ext uri="{BB962C8B-B14F-4D97-AF65-F5344CB8AC3E}">
        <p14:creationId xmlns:p14="http://schemas.microsoft.com/office/powerpoint/2010/main" val="7948351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Contents</a:t>
            </a:r>
            <a:endParaRPr lang="en-GB" dirty="0"/>
          </a:p>
        </p:txBody>
      </p:sp>
      <p:sp>
        <p:nvSpPr>
          <p:cNvPr id="3" name="Text Placeholder 2"/>
          <p:cNvSpPr>
            <a:spLocks noGrp="1"/>
          </p:cNvSpPr>
          <p:nvPr>
            <p:ph type="body" sz="quarter" idx="10"/>
          </p:nvPr>
        </p:nvSpPr>
        <p:spPr>
          <a:xfrm>
            <a:off x="467544" y="1628800"/>
            <a:ext cx="8207375" cy="4248472"/>
          </a:xfrm>
        </p:spPr>
        <p:txBody>
          <a:bodyPr/>
          <a:lstStyle/>
          <a:p>
            <a:r>
              <a:rPr lang="en-GB" dirty="0" smtClean="0"/>
              <a:t>Accessibility and Communications……………………………………………….</a:t>
            </a:r>
          </a:p>
          <a:p>
            <a:r>
              <a:rPr lang="en-GB" dirty="0" smtClean="0"/>
              <a:t>Executive Summary…………………………………………………………………</a:t>
            </a:r>
          </a:p>
          <a:p>
            <a:r>
              <a:rPr lang="en-GB" dirty="0" smtClean="0"/>
              <a:t>Introduction………………………………………………………………………</a:t>
            </a:r>
          </a:p>
          <a:p>
            <a:r>
              <a:rPr lang="en-GB" dirty="0" smtClean="0"/>
              <a:t>Our vision and values ……………………………………………....................</a:t>
            </a:r>
          </a:p>
          <a:p>
            <a:r>
              <a:rPr lang="en-GB" dirty="0" smtClean="0"/>
              <a:t>Equality legislation and our legal duties…………………………………….......</a:t>
            </a:r>
          </a:p>
          <a:p>
            <a:r>
              <a:rPr lang="en-GB" dirty="0" smtClean="0"/>
              <a:t>Governance………………………………………………………………………</a:t>
            </a:r>
          </a:p>
          <a:p>
            <a:r>
              <a:rPr lang="en-GB" dirty="0" smtClean="0"/>
              <a:t>Progress against our equality objectives………………………………………</a:t>
            </a:r>
          </a:p>
          <a:p>
            <a:r>
              <a:rPr lang="en-GB" dirty="0" smtClean="0"/>
              <a:t>Other achievements………………………………………………</a:t>
            </a:r>
          </a:p>
          <a:p>
            <a:r>
              <a:rPr lang="en-GB" dirty="0" smtClean="0"/>
              <a:t>Equality, Diversity and Inclusion NHS Mandated </a:t>
            </a:r>
            <a:r>
              <a:rPr lang="en-GB" dirty="0"/>
              <a:t>S</a:t>
            </a:r>
            <a:r>
              <a:rPr lang="en-GB" dirty="0" smtClean="0"/>
              <a:t>tandards…………………..</a:t>
            </a:r>
          </a:p>
          <a:p>
            <a:r>
              <a:rPr lang="en-GB" dirty="0" smtClean="0"/>
              <a:t>Patient Experience…………………………………………………</a:t>
            </a:r>
          </a:p>
          <a:p>
            <a:r>
              <a:rPr lang="en-GB" dirty="0" smtClean="0"/>
              <a:t>Patient complaints – Equality monitoring…………………………………………</a:t>
            </a:r>
          </a:p>
          <a:p>
            <a:r>
              <a:rPr lang="en-GB" dirty="0" smtClean="0"/>
              <a:t>Looking ahead to 2020/21……………………………………………………</a:t>
            </a:r>
          </a:p>
          <a:p>
            <a:r>
              <a:rPr lang="en-GB" dirty="0" smtClean="0"/>
              <a:t>ANNEX A Workforce equality information……………………………………</a:t>
            </a:r>
          </a:p>
          <a:p>
            <a:r>
              <a:rPr lang="en-GB" dirty="0" smtClean="0"/>
              <a:t>………………………………………………………………....</a:t>
            </a:r>
          </a:p>
          <a:p>
            <a:endParaRPr lang="en-GB" dirty="0" smtClean="0"/>
          </a:p>
          <a:p>
            <a:endParaRPr lang="en-GB" dirty="0" smtClean="0"/>
          </a:p>
          <a:p>
            <a:endParaRPr lang="en-GB" dirty="0" smtClean="0"/>
          </a:p>
          <a:p>
            <a:endParaRPr lang="en-GB" dirty="0"/>
          </a:p>
        </p:txBody>
      </p:sp>
    </p:spTree>
    <p:extLst>
      <p:ext uri="{BB962C8B-B14F-4D97-AF65-F5344CB8AC3E}">
        <p14:creationId xmlns:p14="http://schemas.microsoft.com/office/powerpoint/2010/main" val="30328855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Executive Summary</a:t>
            </a:r>
            <a:endParaRPr lang="en-GB" dirty="0"/>
          </a:p>
        </p:txBody>
      </p:sp>
      <p:sp>
        <p:nvSpPr>
          <p:cNvPr id="3" name="Text Placeholder 2"/>
          <p:cNvSpPr>
            <a:spLocks noGrp="1"/>
          </p:cNvSpPr>
          <p:nvPr>
            <p:ph type="body" sz="quarter" idx="10"/>
          </p:nvPr>
        </p:nvSpPr>
        <p:spPr>
          <a:xfrm>
            <a:off x="467544" y="1628800"/>
            <a:ext cx="8207375" cy="4464496"/>
          </a:xfrm>
        </p:spPr>
        <p:txBody>
          <a:bodyPr/>
          <a:lstStyle/>
          <a:p>
            <a:r>
              <a:rPr lang="en-GB" sz="1400" dirty="0" smtClean="0"/>
              <a:t>Walsall Healthcare NHS Trust is pleased to present it’s annual equality and inclusion report for 2019 -20.This report has been developed to showcase the work that has been undertaken over the past twelve months to demonstrate compliance with the Public Sector Equality Duty.</a:t>
            </a:r>
          </a:p>
          <a:p>
            <a:r>
              <a:rPr lang="en-GB" sz="1400" dirty="0" smtClean="0"/>
              <a:t>The report highlights the Trust’s commitment to continuous improvement with equality, diversity and inclusion for the benefit of staff and the patient population of Walsall.</a:t>
            </a:r>
          </a:p>
          <a:p>
            <a:r>
              <a:rPr lang="en-GB" sz="1400" dirty="0" smtClean="0"/>
              <a:t>2019 has been a year of change and opportunities for the Trust as the organisation continues to transform ways of working following a number of recommendations from the CQC inspection in February 2019.A robust improvement framework has been introduced along with comprehensive action plans as part of the Trust’s transformation journey to achieve an Outstanding CQC rating by 2022.</a:t>
            </a:r>
          </a:p>
          <a:p>
            <a:r>
              <a:rPr lang="en-GB" sz="1400" dirty="0" smtClean="0"/>
              <a:t>In early 2019, the Trust developed an equality, diversity and inclusion strategy to support improvements in equality, diversity and inclusion across the organisation. The Trust Board also signed up to a Board Pledge to </a:t>
            </a:r>
            <a:r>
              <a:rPr lang="en-GB" sz="1400" dirty="0"/>
              <a:t> </a:t>
            </a:r>
            <a:r>
              <a:rPr lang="en-GB" sz="1400" dirty="0" smtClean="0"/>
              <a:t>demonstrate their commitment to  a zero tolerance approach to inappropriate behaviour in the workplace and treating people fairly, and inclusively.</a:t>
            </a:r>
          </a:p>
          <a:p>
            <a:r>
              <a:rPr lang="en-GB" sz="1400" dirty="0" smtClean="0"/>
              <a:t>This report provides information about progress made with the Trust’s Equality, Diversity and Inclusion objectives and compliance with the Gender Pay Gap reporting </a:t>
            </a:r>
            <a:r>
              <a:rPr lang="en-GB" sz="1400" dirty="0"/>
              <a:t>,</a:t>
            </a:r>
            <a:r>
              <a:rPr lang="en-GB" sz="1400" dirty="0" smtClean="0"/>
              <a:t> NHS Mandated standards such as the Workforce Disability Equality Standard, Equality Delivery System 2 and Workforce Race Equality Standard.</a:t>
            </a:r>
          </a:p>
          <a:p>
            <a:endParaRPr lang="en-GB" sz="1400" dirty="0" smtClean="0"/>
          </a:p>
        </p:txBody>
      </p:sp>
    </p:spTree>
    <p:extLst>
      <p:ext uri="{BB962C8B-B14F-4D97-AF65-F5344CB8AC3E}">
        <p14:creationId xmlns:p14="http://schemas.microsoft.com/office/powerpoint/2010/main" val="40900322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856" y="908720"/>
            <a:ext cx="8229600" cy="576064"/>
          </a:xfrm>
        </p:spPr>
        <p:txBody>
          <a:bodyPr/>
          <a:lstStyle/>
          <a:p>
            <a:r>
              <a:rPr lang="en-GB" sz="2400" dirty="0" smtClean="0"/>
              <a:t>Introduction</a:t>
            </a:r>
            <a:endParaRPr lang="en-GB" sz="2400" dirty="0"/>
          </a:p>
        </p:txBody>
      </p:sp>
      <p:sp>
        <p:nvSpPr>
          <p:cNvPr id="3" name="Text Placeholder 2"/>
          <p:cNvSpPr>
            <a:spLocks noGrp="1"/>
          </p:cNvSpPr>
          <p:nvPr>
            <p:ph type="body" sz="quarter" idx="10"/>
          </p:nvPr>
        </p:nvSpPr>
        <p:spPr>
          <a:xfrm>
            <a:off x="463583" y="1561439"/>
            <a:ext cx="8207375" cy="4320480"/>
          </a:xfrm>
        </p:spPr>
        <p:txBody>
          <a:bodyPr/>
          <a:lstStyle/>
          <a:p>
            <a:endParaRPr lang="en-GB" dirty="0" smtClean="0"/>
          </a:p>
          <a:p>
            <a:endParaRPr lang="en-GB" dirty="0"/>
          </a:p>
          <a:p>
            <a:endParaRPr lang="en-GB" dirty="0" smtClean="0"/>
          </a:p>
          <a:p>
            <a:endParaRPr lang="en-GB" dirty="0"/>
          </a:p>
        </p:txBody>
      </p:sp>
      <p:sp>
        <p:nvSpPr>
          <p:cNvPr id="4" name="Rectangle 3"/>
          <p:cNvSpPr/>
          <p:nvPr/>
        </p:nvSpPr>
        <p:spPr>
          <a:xfrm>
            <a:off x="534054" y="1628799"/>
            <a:ext cx="8136904" cy="4401205"/>
          </a:xfrm>
          <a:prstGeom prst="rect">
            <a:avLst/>
          </a:prstGeom>
        </p:spPr>
        <p:txBody>
          <a:bodyPr wrap="square">
            <a:spAutoFit/>
          </a:bodyPr>
          <a:lstStyle/>
          <a:p>
            <a:r>
              <a:rPr lang="en-GB" sz="1400" dirty="0"/>
              <a:t>Walsall Healthcare NHS Trust provides local general hospital and community services to around 270,000 people in Walsall and the surrounding </a:t>
            </a:r>
            <a:r>
              <a:rPr lang="en-GB" sz="1400" dirty="0" smtClean="0"/>
              <a:t>areas. We </a:t>
            </a:r>
            <a:r>
              <a:rPr lang="en-GB" sz="1400" dirty="0"/>
              <a:t>are the only provider of NHS acute care in Walsall, providing inpatients and outpatients at the Manor Hospital as well as a wide range of services in the community. Walsall Manor Hospital houses the full range of district general hospital services under one roof. The £170 </a:t>
            </a:r>
            <a:r>
              <a:rPr lang="en-GB" sz="1400" dirty="0" smtClean="0"/>
              <a:t>million development </a:t>
            </a:r>
            <a:r>
              <a:rPr lang="en-GB" sz="1400" dirty="0"/>
              <a:t>of our </a:t>
            </a:r>
            <a:r>
              <a:rPr lang="en-GB" sz="1400" dirty="0" smtClean="0"/>
              <a:t>Pleck</a:t>
            </a:r>
            <a:r>
              <a:rPr lang="en-GB" sz="1400" dirty="0"/>
              <a:t> </a:t>
            </a:r>
            <a:r>
              <a:rPr lang="en-GB" sz="1400" dirty="0" smtClean="0"/>
              <a:t>Road </a:t>
            </a:r>
            <a:r>
              <a:rPr lang="en-GB" sz="1400" dirty="0"/>
              <a:t>site was completed in 2010 and the continued upgrading of existing areas ensures the Trust has state of the art operating theatres, treatment areas and equipment.</a:t>
            </a:r>
          </a:p>
          <a:p>
            <a:r>
              <a:rPr lang="en-GB" sz="1400" dirty="0" smtClean="0"/>
              <a:t>We </a:t>
            </a:r>
            <a:r>
              <a:rPr lang="en-GB" sz="1400" dirty="0"/>
              <a:t>provide high quality, friendly and effective community health services from some 60 sites including Health Centre’s and GP surgeries. Covering Walsall and beyond, our multidisciplinary services include rapid response in the community and home-based care, so that those with long-term conditions and the frail elderly, can remain in their own homes to be cared for.</a:t>
            </a:r>
          </a:p>
          <a:p>
            <a:r>
              <a:rPr lang="en-GB" sz="1400" dirty="0" smtClean="0"/>
              <a:t>The </a:t>
            </a:r>
            <a:r>
              <a:rPr lang="en-GB" sz="1400" dirty="0"/>
              <a:t>Trust’s Palliative Care Centre in Goscote is our base for a wide range of palliative care and end of life services. Our teams, in the Centre and the community, provide high quality medical, nursing and therapy care for local people living with cancer and other serious illnesses, as well as offering support for their families and </a:t>
            </a:r>
            <a:r>
              <a:rPr lang="en-GB" sz="1400" dirty="0" smtClean="0"/>
              <a:t>carers. </a:t>
            </a:r>
          </a:p>
          <a:p>
            <a:r>
              <a:rPr lang="en-GB" sz="1400" dirty="0" smtClean="0"/>
              <a:t>Walsall </a:t>
            </a:r>
            <a:r>
              <a:rPr lang="en-GB" sz="1400" dirty="0"/>
              <a:t>Together is an ambitious and exciting programme to transform </a:t>
            </a:r>
            <a:r>
              <a:rPr lang="en-GB" sz="1400" dirty="0" smtClean="0"/>
              <a:t>health </a:t>
            </a:r>
            <a:r>
              <a:rPr lang="en-GB" sz="1400" dirty="0"/>
              <a:t>and social care  </a:t>
            </a:r>
            <a:r>
              <a:rPr lang="en-GB" sz="1400" dirty="0" smtClean="0"/>
              <a:t>provision in </a:t>
            </a:r>
            <a:r>
              <a:rPr lang="en-GB" sz="1400" dirty="0"/>
              <a:t>Walsall. The programme brings together all the local NHS </a:t>
            </a:r>
            <a:r>
              <a:rPr lang="en-GB" sz="1400" dirty="0" smtClean="0"/>
              <a:t>organisations</a:t>
            </a:r>
            <a:r>
              <a:rPr lang="en-GB" sz="1400" dirty="0"/>
              <a:t> </a:t>
            </a:r>
            <a:r>
              <a:rPr lang="en-GB" sz="1400" dirty="0" smtClean="0"/>
              <a:t>in the Black Country and its vision </a:t>
            </a:r>
            <a:r>
              <a:rPr lang="en-GB" sz="1400" dirty="0"/>
              <a:t>is </a:t>
            </a:r>
            <a:r>
              <a:rPr lang="en-GB" sz="1400" dirty="0" smtClean="0"/>
              <a:t>to </a:t>
            </a:r>
            <a:r>
              <a:rPr lang="en-GB" sz="1400" dirty="0"/>
              <a:t>address the changing needs of our </a:t>
            </a:r>
            <a:r>
              <a:rPr lang="en-GB" sz="1400" dirty="0" smtClean="0"/>
              <a:t>population with </a:t>
            </a:r>
            <a:r>
              <a:rPr lang="en-GB" sz="1400" dirty="0"/>
              <a:t>integrated care solutions that maximise the potential of the individual person, the teams that support them and the wider health and care system.</a:t>
            </a:r>
          </a:p>
        </p:txBody>
      </p:sp>
    </p:spTree>
    <p:extLst>
      <p:ext uri="{BB962C8B-B14F-4D97-AF65-F5344CB8AC3E}">
        <p14:creationId xmlns:p14="http://schemas.microsoft.com/office/powerpoint/2010/main" val="24274246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dirty="0" smtClean="0"/>
              <a:t>Our vision and values</a:t>
            </a:r>
            <a:endParaRPr lang="en-GB" sz="2400" dirty="0"/>
          </a:p>
        </p:txBody>
      </p:sp>
      <p:sp>
        <p:nvSpPr>
          <p:cNvPr id="3" name="Text Placeholder 2"/>
          <p:cNvSpPr>
            <a:spLocks noGrp="1"/>
          </p:cNvSpPr>
          <p:nvPr>
            <p:ph type="body" sz="quarter" idx="10"/>
          </p:nvPr>
        </p:nvSpPr>
        <p:spPr>
          <a:xfrm>
            <a:off x="437847" y="1628800"/>
            <a:ext cx="8568952" cy="4248472"/>
          </a:xfrm>
        </p:spPr>
        <p:txBody>
          <a:bodyPr/>
          <a:lstStyle/>
          <a:p>
            <a:r>
              <a:rPr lang="en-GB" sz="1400" dirty="0"/>
              <a:t>Walsall Healthcare NHS Trust is guided by five strategic objectives which combine to form the overall ‘vision’ for the organisation.</a:t>
            </a:r>
          </a:p>
          <a:p>
            <a:r>
              <a:rPr lang="en-GB" sz="1400" dirty="0" smtClean="0"/>
              <a:t>Complementing </a:t>
            </a:r>
            <a:r>
              <a:rPr lang="en-GB" sz="1400" dirty="0"/>
              <a:t>this are our ‘values’, a set of individual behaviours that we wish to </a:t>
            </a:r>
            <a:r>
              <a:rPr lang="en-GB" sz="1400" dirty="0" smtClean="0"/>
              <a:t>espouse amongst </a:t>
            </a:r>
            <a:r>
              <a:rPr lang="en-GB" sz="1400" dirty="0"/>
              <a:t>our workforce in order to deliver effective care for </a:t>
            </a:r>
            <a:r>
              <a:rPr lang="en-GB" sz="1400" dirty="0" smtClean="0"/>
              <a:t>all. We </a:t>
            </a:r>
            <a:r>
              <a:rPr lang="en-GB" sz="1400" dirty="0"/>
              <a:t>recently revised our vision to reflect our ambition to be </a:t>
            </a:r>
            <a:r>
              <a:rPr lang="en-GB" sz="1400" dirty="0" smtClean="0"/>
              <a:t>‘Outstanding </a:t>
            </a:r>
            <a:r>
              <a:rPr lang="en-GB" sz="1400" dirty="0"/>
              <a:t>by 2022</a:t>
            </a:r>
            <a:r>
              <a:rPr lang="en-GB" sz="1400" dirty="0" smtClean="0"/>
              <a:t>.’ </a:t>
            </a:r>
          </a:p>
          <a:p>
            <a:endParaRPr lang="en-GB" sz="1400" dirty="0" smtClean="0"/>
          </a:p>
          <a:p>
            <a:r>
              <a:rPr lang="en-GB" sz="1400" dirty="0" smtClean="0"/>
              <a:t>Our vision is underpinned </a:t>
            </a:r>
            <a:r>
              <a:rPr lang="en-GB" sz="1400" dirty="0"/>
              <a:t>by five strategic objectives which are to:</a:t>
            </a:r>
          </a:p>
          <a:p>
            <a:pPr marL="285750" indent="-285750">
              <a:buFont typeface="Arial" panose="020B0604020202020204" pitchFamily="34" charset="0"/>
              <a:buChar char="•"/>
            </a:pPr>
            <a:r>
              <a:rPr lang="en-GB" sz="1400" dirty="0" smtClean="0"/>
              <a:t>Provide </a:t>
            </a:r>
            <a:r>
              <a:rPr lang="en-GB" sz="1400" dirty="0"/>
              <a:t>safe, high-quality care – we aim to deliver experience in care as measured </a:t>
            </a:r>
            <a:endParaRPr lang="en-GB" sz="1400" dirty="0" smtClean="0"/>
          </a:p>
          <a:p>
            <a:r>
              <a:rPr lang="en-GB" sz="1400" dirty="0"/>
              <a:t> </a:t>
            </a:r>
            <a:r>
              <a:rPr lang="en-GB" sz="1400" dirty="0" smtClean="0"/>
              <a:t>     by </a:t>
            </a:r>
            <a:r>
              <a:rPr lang="en-GB" sz="1400" dirty="0"/>
              <a:t>the CQC rating </a:t>
            </a:r>
            <a:r>
              <a:rPr lang="en-GB" sz="1400" dirty="0" smtClean="0"/>
              <a:t>of ‘Outstanding</a:t>
            </a:r>
            <a:r>
              <a:rPr lang="en-GB" sz="1400" dirty="0"/>
              <a:t>’ by April 2022.</a:t>
            </a:r>
          </a:p>
          <a:p>
            <a:pPr marL="285750" indent="-285750">
              <a:buFont typeface="Arial" panose="020B0604020202020204" pitchFamily="34" charset="0"/>
              <a:buChar char="•"/>
            </a:pPr>
            <a:r>
              <a:rPr lang="en-GB" sz="1400" dirty="0" smtClean="0"/>
              <a:t>Deliver </a:t>
            </a:r>
            <a:r>
              <a:rPr lang="en-GB" sz="1400" dirty="0"/>
              <a:t>care at home – by providing the right care in the right place at the </a:t>
            </a:r>
            <a:r>
              <a:rPr lang="en-GB" sz="1400" dirty="0" smtClean="0"/>
              <a:t>right </a:t>
            </a:r>
          </a:p>
          <a:p>
            <a:r>
              <a:rPr lang="en-GB" sz="1400" dirty="0"/>
              <a:t> </a:t>
            </a:r>
            <a:r>
              <a:rPr lang="en-GB" sz="1400" dirty="0" smtClean="0"/>
              <a:t>     time; supporting </a:t>
            </a:r>
            <a:r>
              <a:rPr lang="en-GB" sz="1400" dirty="0"/>
              <a:t>the people of Walsall to live longer and at home</a:t>
            </a:r>
            <a:r>
              <a:rPr lang="en-GB" sz="1400" dirty="0" smtClean="0"/>
              <a:t>, reducing </a:t>
            </a:r>
          </a:p>
          <a:p>
            <a:r>
              <a:rPr lang="en-GB" sz="1400" dirty="0"/>
              <a:t> </a:t>
            </a:r>
            <a:r>
              <a:rPr lang="en-GB" sz="1400" dirty="0" smtClean="0"/>
              <a:t>     reliance on </a:t>
            </a:r>
            <a:r>
              <a:rPr lang="en-GB" sz="1400" dirty="0"/>
              <a:t>acute care.</a:t>
            </a:r>
          </a:p>
          <a:p>
            <a:pPr marL="285750" indent="-285750">
              <a:buFont typeface="Arial" panose="020B0604020202020204" pitchFamily="34" charset="0"/>
              <a:buChar char="•"/>
            </a:pPr>
            <a:r>
              <a:rPr lang="en-GB" sz="1400" dirty="0" smtClean="0"/>
              <a:t>Work </a:t>
            </a:r>
            <a:r>
              <a:rPr lang="en-GB" sz="1400" dirty="0"/>
              <a:t>with partners – we will work in partnership to improve health and well-being.</a:t>
            </a:r>
          </a:p>
          <a:p>
            <a:pPr marL="285750" indent="-285750">
              <a:buFont typeface="Arial" panose="020B0604020202020204" pitchFamily="34" charset="0"/>
              <a:buChar char="•"/>
            </a:pPr>
            <a:r>
              <a:rPr lang="en-GB" sz="1400" dirty="0" smtClean="0"/>
              <a:t>Value </a:t>
            </a:r>
            <a:r>
              <a:rPr lang="en-GB" sz="1400" dirty="0"/>
              <a:t>our colleagues – We are aiming to be an inclusive organisation which </a:t>
            </a:r>
          </a:p>
          <a:p>
            <a:r>
              <a:rPr lang="en-GB" sz="1400" dirty="0" smtClean="0"/>
              <a:t>      lives </a:t>
            </a:r>
            <a:r>
              <a:rPr lang="en-GB" sz="1400" dirty="0"/>
              <a:t>our organisational values at all times (Respect, Compassion, Professionalism &amp; Teamwork).</a:t>
            </a:r>
          </a:p>
          <a:p>
            <a:pPr marL="285750" indent="-285750">
              <a:buFont typeface="Arial" panose="020B0604020202020204" pitchFamily="34" charset="0"/>
              <a:buChar char="•"/>
            </a:pPr>
            <a:r>
              <a:rPr lang="en-GB" sz="1400" dirty="0" smtClean="0"/>
              <a:t>Use </a:t>
            </a:r>
            <a:r>
              <a:rPr lang="en-GB" sz="1400" dirty="0"/>
              <a:t>resources well – to utilise our resources to their optimum in order to deliver best value.</a:t>
            </a:r>
          </a:p>
          <a:p>
            <a:endParaRPr lang="en-GB" sz="1400" dirty="0"/>
          </a:p>
          <a:p>
            <a:endParaRPr lang="en-GB" sz="1400" dirty="0"/>
          </a:p>
          <a:p>
            <a:endParaRPr lang="en-GB" sz="1400" dirty="0"/>
          </a:p>
        </p:txBody>
      </p:sp>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72003" y="3429000"/>
            <a:ext cx="1763688" cy="1609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285377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dirty="0" smtClean="0"/>
              <a:t>Our vision and values</a:t>
            </a:r>
            <a:endParaRPr lang="en-GB" sz="2400" dirty="0"/>
          </a:p>
        </p:txBody>
      </p:sp>
      <p:sp>
        <p:nvSpPr>
          <p:cNvPr id="3" name="Text Placeholder 2"/>
          <p:cNvSpPr>
            <a:spLocks noGrp="1"/>
          </p:cNvSpPr>
          <p:nvPr>
            <p:ph type="body" sz="quarter" idx="10"/>
          </p:nvPr>
        </p:nvSpPr>
        <p:spPr>
          <a:xfrm>
            <a:off x="467544" y="1628800"/>
            <a:ext cx="8496944" cy="4320480"/>
          </a:xfrm>
          <a:ln>
            <a:solidFill>
              <a:schemeClr val="accent1"/>
            </a:solidFill>
          </a:ln>
        </p:spPr>
        <p:txBody>
          <a:bodyPr/>
          <a:lstStyle/>
          <a:p>
            <a:r>
              <a:rPr lang="en-GB" sz="1400" dirty="0"/>
              <a:t>Our ambition is that by 2021 we will be an organisation that is focused on delivering safe care closer to the homes of the communities we serve; have a workforce that is engaged and empowered and </a:t>
            </a:r>
            <a:r>
              <a:rPr lang="en-GB" sz="1400" dirty="0" smtClean="0"/>
              <a:t>we are working </a:t>
            </a:r>
            <a:r>
              <a:rPr lang="en-GB" sz="1400" dirty="0"/>
              <a:t>with partners to ensure our financial sustainability.</a:t>
            </a:r>
          </a:p>
          <a:p>
            <a:r>
              <a:rPr lang="en-GB" sz="1400" dirty="0" smtClean="0"/>
              <a:t>As </a:t>
            </a:r>
            <a:r>
              <a:rPr lang="en-GB" sz="1400" dirty="0"/>
              <a:t>well as revising our vision, we engaged with colleagues to agree on the values and individual behaviours that we wish to </a:t>
            </a:r>
            <a:r>
              <a:rPr lang="en-GB" sz="1400" dirty="0" smtClean="0"/>
              <a:t>espouse </a:t>
            </a:r>
            <a:r>
              <a:rPr lang="en-GB" sz="1400" dirty="0"/>
              <a:t>in our working </a:t>
            </a:r>
            <a:r>
              <a:rPr lang="en-GB" sz="1400" dirty="0" smtClean="0"/>
              <a:t>environment.</a:t>
            </a:r>
          </a:p>
          <a:p>
            <a:endParaRPr lang="en-GB" sz="1400" dirty="0"/>
          </a:p>
          <a:p>
            <a:pPr marL="285750" indent="-285750">
              <a:buFont typeface="Wingdings" panose="05000000000000000000" pitchFamily="2" charset="2"/>
              <a:buChar char="ü"/>
            </a:pPr>
            <a:r>
              <a:rPr lang="en-GB" sz="1400" b="1" dirty="0" smtClean="0"/>
              <a:t>Respect- </a:t>
            </a:r>
            <a:r>
              <a:rPr lang="en-GB" sz="1400" dirty="0" smtClean="0"/>
              <a:t>We are open, transparent and honest, and treat</a:t>
            </a:r>
          </a:p>
          <a:p>
            <a:r>
              <a:rPr lang="en-GB" sz="1400" dirty="0" smtClean="0"/>
              <a:t>      People with dignity and respect</a:t>
            </a:r>
          </a:p>
          <a:p>
            <a:pPr marL="285750" indent="-285750">
              <a:buFont typeface="Wingdings" panose="05000000000000000000" pitchFamily="2" charset="2"/>
              <a:buChar char="ü"/>
            </a:pPr>
            <a:r>
              <a:rPr lang="en-GB" sz="1400" b="1" dirty="0" smtClean="0"/>
              <a:t>Compassion-</a:t>
            </a:r>
            <a:r>
              <a:rPr lang="en-GB" sz="1400" dirty="0" smtClean="0"/>
              <a:t> We value people and behave in a caring, supportive</a:t>
            </a:r>
          </a:p>
          <a:p>
            <a:r>
              <a:rPr lang="en-GB" sz="1400" dirty="0" smtClean="0"/>
              <a:t>      and considerate way</a:t>
            </a:r>
          </a:p>
          <a:p>
            <a:pPr marL="285750" indent="-285750">
              <a:buFont typeface="Wingdings" panose="05000000000000000000" pitchFamily="2" charset="2"/>
              <a:buChar char="ü"/>
            </a:pPr>
            <a:r>
              <a:rPr lang="en-GB" sz="1400" b="1" dirty="0" smtClean="0"/>
              <a:t>Professionalism</a:t>
            </a:r>
            <a:r>
              <a:rPr lang="en-GB" sz="1400" dirty="0" smtClean="0"/>
              <a:t>- We are proud of what we do and are motivated to</a:t>
            </a:r>
          </a:p>
          <a:p>
            <a:r>
              <a:rPr lang="en-GB" sz="1400" dirty="0" smtClean="0"/>
              <a:t>      make improvements</a:t>
            </a:r>
          </a:p>
          <a:p>
            <a:pPr marL="285750" indent="-285750">
              <a:buFont typeface="Wingdings" panose="05000000000000000000" pitchFamily="2" charset="2"/>
              <a:buChar char="ü"/>
            </a:pPr>
            <a:r>
              <a:rPr lang="en-GB" sz="1400" b="1" dirty="0" smtClean="0"/>
              <a:t>Team work- </a:t>
            </a:r>
            <a:r>
              <a:rPr lang="en-GB" sz="1400" dirty="0" smtClean="0"/>
              <a:t>We understand that to achieve the best outcomes we</a:t>
            </a:r>
          </a:p>
          <a:p>
            <a:r>
              <a:rPr lang="en-GB" sz="1400" dirty="0" smtClean="0"/>
              <a:t>      must work in partnership with others</a:t>
            </a:r>
          </a:p>
          <a:p>
            <a:endParaRPr lang="en-GB" sz="1400" dirty="0" smtClean="0"/>
          </a:p>
          <a:p>
            <a:r>
              <a:rPr lang="en-GB" sz="1400" dirty="0" smtClean="0"/>
              <a:t>These values and the behaviours that underpin them have recently</a:t>
            </a:r>
          </a:p>
          <a:p>
            <a:r>
              <a:rPr lang="en-GB" sz="1400" dirty="0"/>
              <a:t>b</a:t>
            </a:r>
            <a:r>
              <a:rPr lang="en-GB" sz="1400" dirty="0" smtClean="0"/>
              <a:t>een incorporated into our revised Performance and Development Review paperwork.</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4208" y="2996950"/>
            <a:ext cx="2520280" cy="2594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399330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dirty="0" smtClean="0"/>
              <a:t>Equality legislation and our legal duties</a:t>
            </a:r>
            <a:endParaRPr lang="en-GB" sz="2400" dirty="0"/>
          </a:p>
        </p:txBody>
      </p:sp>
      <p:sp>
        <p:nvSpPr>
          <p:cNvPr id="3" name="Text Placeholder 2"/>
          <p:cNvSpPr>
            <a:spLocks noGrp="1"/>
          </p:cNvSpPr>
          <p:nvPr>
            <p:ph type="body" sz="quarter" idx="10"/>
          </p:nvPr>
        </p:nvSpPr>
        <p:spPr>
          <a:xfrm>
            <a:off x="467544" y="1628800"/>
            <a:ext cx="8424936" cy="4320480"/>
          </a:xfrm>
        </p:spPr>
        <p:txBody>
          <a:bodyPr/>
          <a:lstStyle/>
          <a:p>
            <a:r>
              <a:rPr lang="en-GB" sz="1400" b="1" dirty="0" smtClean="0"/>
              <a:t>Equality Act 2010 &amp; Public Sector Equality Duty 2011</a:t>
            </a:r>
          </a:p>
          <a:p>
            <a:r>
              <a:rPr lang="en-GB" sz="1400" dirty="0" smtClean="0"/>
              <a:t>What is the Public Sector Equality Duty (PSED)?</a:t>
            </a:r>
          </a:p>
          <a:p>
            <a:r>
              <a:rPr lang="en-GB" sz="1400" dirty="0" smtClean="0"/>
              <a:t>The equality duty was created by the Equality Act 2010 and replaced the race, disability and gender equality duties. The duty came into force in April 2011 and covers the nine protected characteristics which are age, sex, disability, race, religion and belief, gender reassignment, sexual orientation, pregnancy and maternity and marriage and civil partnership status. It applies in England, Scotland and Wales. The general duty is set out in section 149 of the Equality Act. These are sometimes referred to as the three aims or arms of the general duty. The Act explains that having due regard for advancing equality involves;</a:t>
            </a:r>
          </a:p>
          <a:p>
            <a:pPr marL="285750" indent="-285750">
              <a:buFont typeface="Arial" panose="020B0604020202020204" pitchFamily="34" charset="0"/>
              <a:buChar char="•"/>
            </a:pPr>
            <a:r>
              <a:rPr lang="en-GB" sz="1400" dirty="0" smtClean="0"/>
              <a:t>Removing or minimising disadvantages suffered by people due to their protected characteristic</a:t>
            </a:r>
          </a:p>
          <a:p>
            <a:pPr marL="285750" indent="-285750">
              <a:buFont typeface="Arial" panose="020B0604020202020204" pitchFamily="34" charset="0"/>
              <a:buChar char="•"/>
            </a:pPr>
            <a:r>
              <a:rPr lang="en-GB" sz="1400" dirty="0" smtClean="0"/>
              <a:t>Taking steps to meet the needs of people from protected groups where these needs are different from the needs of other people</a:t>
            </a:r>
          </a:p>
          <a:p>
            <a:pPr marL="285750" indent="-285750">
              <a:buFont typeface="Arial" panose="020B0604020202020204" pitchFamily="34" charset="0"/>
              <a:buChar char="•"/>
            </a:pPr>
            <a:r>
              <a:rPr lang="en-GB" sz="1400" dirty="0" smtClean="0"/>
              <a:t>Encouraging people from protected groups to participate in public life or in other activities where their participation is disproportionately low.</a:t>
            </a:r>
          </a:p>
          <a:p>
            <a:r>
              <a:rPr lang="en-GB" sz="1400" dirty="0" smtClean="0"/>
              <a:t>The Act states that meeting different needs involves taking steps to take account of disabled people’s disabilities. It describes fostering good relations as tackling prejudice and promoting understanding between people from different groups. It states that compliance with the duty may involve treating people more favourably than others e.g. disabled people.</a:t>
            </a:r>
            <a:endParaRPr lang="en-GB" sz="1400" dirty="0"/>
          </a:p>
          <a:p>
            <a:endParaRPr lang="en-GB" sz="1400" dirty="0"/>
          </a:p>
        </p:txBody>
      </p:sp>
    </p:spTree>
    <p:extLst>
      <p:ext uri="{BB962C8B-B14F-4D97-AF65-F5344CB8AC3E}">
        <p14:creationId xmlns:p14="http://schemas.microsoft.com/office/powerpoint/2010/main" val="35944441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dirty="0" smtClean="0"/>
              <a:t>Equality legislation and our legal duties</a:t>
            </a:r>
            <a:endParaRPr lang="en-GB" sz="2400" dirty="0"/>
          </a:p>
        </p:txBody>
      </p:sp>
      <p:sp>
        <p:nvSpPr>
          <p:cNvPr id="3" name="Text Placeholder 2"/>
          <p:cNvSpPr>
            <a:spLocks noGrp="1"/>
          </p:cNvSpPr>
          <p:nvPr>
            <p:ph type="body" sz="quarter" idx="10"/>
          </p:nvPr>
        </p:nvSpPr>
        <p:spPr>
          <a:xfrm>
            <a:off x="467544" y="1628800"/>
            <a:ext cx="8207375" cy="4320480"/>
          </a:xfrm>
        </p:spPr>
        <p:txBody>
          <a:bodyPr/>
          <a:lstStyle/>
          <a:p>
            <a:r>
              <a:rPr lang="en-GB" sz="1400" dirty="0" smtClean="0"/>
              <a:t>Public authorities also need to have due regard to the need to eliminate unlawful discrimination against someone because of their marriage or civil partnership status. This means that the first aim of the duty applies to this characteristic but that the other aims advancing equality and fostering good relations) do not apply. </a:t>
            </a:r>
          </a:p>
          <a:p>
            <a:endParaRPr lang="en-GB" sz="1400" dirty="0" smtClean="0"/>
          </a:p>
          <a:p>
            <a:r>
              <a:rPr lang="en-GB" sz="1400" dirty="0" smtClean="0"/>
              <a:t>There are two ways that a body can be subject to the general equality duty. Those bodies listed in schedule 19 of the Equality Act 2010 are subject to the general duty. In addition, any organisation which carries out a public function is subject to the general duty.</a:t>
            </a:r>
          </a:p>
          <a:p>
            <a:endParaRPr lang="en-GB" sz="1400" dirty="0" smtClean="0"/>
          </a:p>
          <a:p>
            <a:r>
              <a:rPr lang="en-GB" sz="1400" dirty="0" smtClean="0"/>
              <a:t>The general duty requires public authorities to have due regard to the need to eliminate discrimination; advance equality of opportunity, and foster good relations when making decisions and developing policies ( i.e. in all their planning and decision making) In order to meet the legal duty, it is necessary for organisations to understand the potential effects of its activities on different groups of </a:t>
            </a:r>
          </a:p>
          <a:p>
            <a:r>
              <a:rPr lang="en-GB" sz="1400" dirty="0"/>
              <a:t>p</a:t>
            </a:r>
            <a:r>
              <a:rPr lang="en-GB" sz="1400" dirty="0" smtClean="0"/>
              <a:t>eople.</a:t>
            </a:r>
          </a:p>
          <a:p>
            <a:pPr>
              <a:spcBef>
                <a:spcPts val="0"/>
              </a:spcBef>
            </a:pPr>
            <a:endParaRPr lang="en-GB" sz="1400" dirty="0" smtClean="0"/>
          </a:p>
          <a:p>
            <a:pPr>
              <a:spcBef>
                <a:spcPts val="0"/>
              </a:spcBef>
            </a:pPr>
            <a:r>
              <a:rPr lang="en-GB" sz="1400" dirty="0" smtClean="0"/>
              <a:t>Where these are not immediately apparent, it may be necessary to carry out</a:t>
            </a:r>
          </a:p>
          <a:p>
            <a:pPr>
              <a:spcBef>
                <a:spcPts val="0"/>
              </a:spcBef>
            </a:pPr>
            <a:r>
              <a:rPr lang="en-GB" sz="1400" dirty="0"/>
              <a:t>s</a:t>
            </a:r>
            <a:r>
              <a:rPr lang="en-GB" sz="1400" dirty="0" smtClean="0"/>
              <a:t>ome form of assessment or analysis to understand any potential negative </a:t>
            </a:r>
            <a:endParaRPr lang="en-GB" sz="1400" dirty="0"/>
          </a:p>
          <a:p>
            <a:pPr>
              <a:spcBef>
                <a:spcPts val="0"/>
              </a:spcBef>
            </a:pPr>
            <a:r>
              <a:rPr lang="en-GB" sz="1400" dirty="0" smtClean="0"/>
              <a:t>Impact on protected groups e.g. age, disability, religion and belief, sexual </a:t>
            </a:r>
          </a:p>
          <a:p>
            <a:pPr>
              <a:spcBef>
                <a:spcPts val="0"/>
              </a:spcBef>
            </a:pPr>
            <a:r>
              <a:rPr lang="en-GB" sz="1400" dirty="0" smtClean="0"/>
              <a:t>orientation, marriage and civil partnership status, gender reassignment, </a:t>
            </a:r>
          </a:p>
          <a:p>
            <a:pPr>
              <a:spcBef>
                <a:spcPts val="0"/>
              </a:spcBef>
            </a:pPr>
            <a:r>
              <a:rPr lang="en-GB" sz="1400" dirty="0" smtClean="0"/>
              <a:t>race, sex, pregnancy and maternity.</a:t>
            </a:r>
            <a:endParaRPr lang="en-GB" sz="1400" dirty="0"/>
          </a:p>
        </p:txBody>
      </p:sp>
      <p:pic>
        <p:nvPicPr>
          <p:cNvPr id="3074" name="Picture 2" descr="C:\Program Files (x86)\Microsoft Office\MEDIA\CAGCAT10\j0300840.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92280" y="4631294"/>
            <a:ext cx="1624271" cy="1368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27733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dirty="0" smtClean="0"/>
              <a:t>Equality legislation and our legal duties</a:t>
            </a:r>
            <a:endParaRPr lang="en-GB" sz="2400" dirty="0"/>
          </a:p>
        </p:txBody>
      </p:sp>
      <p:sp>
        <p:nvSpPr>
          <p:cNvPr id="3" name="Text Placeholder 2"/>
          <p:cNvSpPr>
            <a:spLocks noGrp="1"/>
          </p:cNvSpPr>
          <p:nvPr>
            <p:ph type="body" sz="quarter" idx="10"/>
          </p:nvPr>
        </p:nvSpPr>
        <p:spPr>
          <a:xfrm>
            <a:off x="467544" y="1556792"/>
            <a:ext cx="8207375" cy="4392488"/>
          </a:xfrm>
        </p:spPr>
        <p:txBody>
          <a:bodyPr/>
          <a:lstStyle/>
          <a:p>
            <a:r>
              <a:rPr lang="en-GB" sz="1400" b="1" dirty="0" smtClean="0"/>
              <a:t>Brown and Bracking principles- Due regard</a:t>
            </a:r>
          </a:p>
          <a:p>
            <a:r>
              <a:rPr lang="en-GB" sz="1400" dirty="0" smtClean="0"/>
              <a:t>There are many cases in which the courts have considered whether a body has complied with the public sector equality duty and the former equality duties for race, gender and disability. The principles set out in those cases will be relevant to the duty under s.149 in R (Brown) v. Secretary of State for Work and Pensions 2008. The court considered what a relevant body has to do to fulfil its obligation to have due regard to the aims set out in the general equality duty. The Brown principles it set out have been accepted by courts in later cases. Those principles are that;</a:t>
            </a:r>
          </a:p>
          <a:p>
            <a:pPr marL="285750" indent="-285750">
              <a:buFont typeface="Arial" panose="020B0604020202020204" pitchFamily="34" charset="0"/>
              <a:buChar char="•"/>
            </a:pPr>
            <a:r>
              <a:rPr lang="en-GB" sz="1400" dirty="0" smtClean="0"/>
              <a:t>The </a:t>
            </a:r>
            <a:r>
              <a:rPr lang="en-GB" sz="1400" dirty="0"/>
              <a:t>equality duty is an integral and important part of the mechanisms for ensuring the fulfilment of the aims of anti discrimination legislation.</a:t>
            </a:r>
          </a:p>
          <a:p>
            <a:pPr marL="285750" indent="-285750">
              <a:buFont typeface="Arial" panose="020B0604020202020204" pitchFamily="34" charset="0"/>
              <a:buChar char="•"/>
            </a:pPr>
            <a:r>
              <a:rPr lang="en-GB" sz="1400" dirty="0"/>
              <a:t>The duty is upon the decision maker personally. What matters is what he or she knew.</a:t>
            </a:r>
          </a:p>
          <a:p>
            <a:pPr marL="285750" indent="-285750">
              <a:buFont typeface="Arial" panose="020B0604020202020204" pitchFamily="34" charset="0"/>
              <a:buChar char="•"/>
            </a:pPr>
            <a:r>
              <a:rPr lang="en-GB" sz="1400" dirty="0"/>
              <a:t>A body must assess the risk and extent of any adverse impact and ways in which such risk may be eliminated before the adoption of a proposed policy.</a:t>
            </a:r>
          </a:p>
          <a:p>
            <a:endParaRPr lang="en-GB" sz="1400" dirty="0" smtClean="0"/>
          </a:p>
        </p:txBody>
      </p:sp>
      <p:pic>
        <p:nvPicPr>
          <p:cNvPr id="14340" name="Picture 4" descr="C:\Users\sabrina.richards\AppData\Local\Microsoft\Windows\INetCache\IE\51OSBFT3\1200px-OldSupremeCourtBuilding-Singapore-20070409[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87824" y="4365104"/>
            <a:ext cx="2501622" cy="16705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65712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052736"/>
            <a:ext cx="8229600" cy="576064"/>
          </a:xfrm>
        </p:spPr>
        <p:txBody>
          <a:bodyPr/>
          <a:lstStyle/>
          <a:p>
            <a:r>
              <a:rPr lang="en-GB" sz="2400" dirty="0" smtClean="0"/>
              <a:t>Governance</a:t>
            </a:r>
            <a:endParaRPr lang="en-GB" sz="2400" dirty="0"/>
          </a:p>
        </p:txBody>
      </p:sp>
      <p:sp>
        <p:nvSpPr>
          <p:cNvPr id="3" name="Text Placeholder 2"/>
          <p:cNvSpPr>
            <a:spLocks noGrp="1"/>
          </p:cNvSpPr>
          <p:nvPr>
            <p:ph type="body" sz="quarter" idx="10"/>
          </p:nvPr>
        </p:nvSpPr>
        <p:spPr>
          <a:xfrm>
            <a:off x="467544" y="1628800"/>
            <a:ext cx="8207375" cy="4536504"/>
          </a:xfrm>
        </p:spPr>
        <p:txBody>
          <a:bodyPr/>
          <a:lstStyle/>
          <a:p>
            <a:r>
              <a:rPr lang="en-GB" sz="1400" dirty="0" smtClean="0"/>
              <a:t>Walsall Healthcare has mechanisms in place to ensure that equality, diversity and inclusion is monitored and reported on through its governance structures. </a:t>
            </a:r>
          </a:p>
          <a:p>
            <a:endParaRPr lang="en-GB" sz="1400" b="1" dirty="0" smtClean="0"/>
          </a:p>
          <a:p>
            <a:r>
              <a:rPr lang="en-GB" sz="1400" b="1" dirty="0" smtClean="0"/>
              <a:t>People and Organisation Development Committee-PODC</a:t>
            </a:r>
          </a:p>
          <a:p>
            <a:r>
              <a:rPr lang="en-GB" sz="1400" dirty="0" smtClean="0"/>
              <a:t>This group is chaired by a non Executive Director and member of the Trust Board and meetings take place once a month. The purpose of the group is to provide strategic direction on all matters related to People and Organisation Development which includes equality and inclusion. </a:t>
            </a:r>
            <a:r>
              <a:rPr lang="en-GB" sz="1400" dirty="0"/>
              <a:t>P</a:t>
            </a:r>
            <a:r>
              <a:rPr lang="en-GB" sz="1400" dirty="0" smtClean="0"/>
              <a:t>rogress is reported to the Board on a regular basis.</a:t>
            </a:r>
          </a:p>
          <a:p>
            <a:endParaRPr lang="en-GB" sz="1400" b="1" dirty="0" smtClean="0"/>
          </a:p>
          <a:p>
            <a:r>
              <a:rPr lang="en-GB" sz="1400" b="1" dirty="0" smtClean="0"/>
              <a:t>Equality Diversity and Inclusion Committee- EDIC</a:t>
            </a:r>
          </a:p>
          <a:p>
            <a:r>
              <a:rPr lang="en-GB" sz="1400" dirty="0" smtClean="0"/>
              <a:t>This group has responsibility for ensuring the development and delivery of the Trust’s Equality, Diversity and Inclusion agenda and to provide assurance that Trust acts in accordance with its statutory duties to eliminate unlawful discrimination, advance equality of opportunity and foster good relations between those that share a protected group and those that do not.</a:t>
            </a:r>
          </a:p>
          <a:p>
            <a:endParaRPr lang="en-GB" sz="1400" b="1" dirty="0" smtClean="0"/>
          </a:p>
          <a:p>
            <a:r>
              <a:rPr lang="en-GB" sz="1400" b="1" dirty="0" smtClean="0"/>
              <a:t>Patient Experience Committee- PIC</a:t>
            </a:r>
          </a:p>
          <a:p>
            <a:r>
              <a:rPr lang="en-GB" sz="1400" dirty="0" smtClean="0"/>
              <a:t>This group has been established to ensure the involvement of community groups and patient</a:t>
            </a:r>
          </a:p>
          <a:p>
            <a:r>
              <a:rPr lang="en-GB" sz="1400" dirty="0" smtClean="0"/>
              <a:t>representatives in the design of services.</a:t>
            </a:r>
            <a:endParaRPr lang="en-GB" dirty="0"/>
          </a:p>
        </p:txBody>
      </p:sp>
    </p:spTree>
    <p:extLst>
      <p:ext uri="{BB962C8B-B14F-4D97-AF65-F5344CB8AC3E}">
        <p14:creationId xmlns:p14="http://schemas.microsoft.com/office/powerpoint/2010/main" val="12414584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dirty="0" smtClean="0"/>
              <a:t>Governance</a:t>
            </a:r>
            <a:endParaRPr lang="en-GB" sz="2400" dirty="0"/>
          </a:p>
        </p:txBody>
      </p:sp>
      <p:graphicFrame>
        <p:nvGraphicFramePr>
          <p:cNvPr id="5" name="Diagram 4"/>
          <p:cNvGraphicFramePr/>
          <p:nvPr>
            <p:extLst>
              <p:ext uri="{D42A27DB-BD31-4B8C-83A1-F6EECF244321}">
                <p14:modId xmlns:p14="http://schemas.microsoft.com/office/powerpoint/2010/main" val="1179296544"/>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888042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dirty="0" smtClean="0"/>
              <a:t>Progress against our equality objectives</a:t>
            </a:r>
            <a:endParaRPr lang="en-GB" sz="2400" dirty="0"/>
          </a:p>
        </p:txBody>
      </p:sp>
      <p:sp>
        <p:nvSpPr>
          <p:cNvPr id="3" name="Text Placeholder 2"/>
          <p:cNvSpPr>
            <a:spLocks noGrp="1"/>
          </p:cNvSpPr>
          <p:nvPr>
            <p:ph type="body" sz="quarter" idx="10"/>
          </p:nvPr>
        </p:nvSpPr>
        <p:spPr>
          <a:xfrm>
            <a:off x="395536" y="1556792"/>
            <a:ext cx="8568952" cy="4752528"/>
          </a:xfrm>
        </p:spPr>
        <p:txBody>
          <a:bodyPr/>
          <a:lstStyle/>
          <a:p>
            <a:r>
              <a:rPr lang="en-GB" sz="1400" b="1" dirty="0" smtClean="0"/>
              <a:t> </a:t>
            </a:r>
            <a:r>
              <a:rPr lang="en-GB" sz="1400" b="1" dirty="0"/>
              <a:t>T</a:t>
            </a:r>
            <a:r>
              <a:rPr lang="en-GB" sz="1400" b="1" dirty="0" smtClean="0"/>
              <a:t>he following progress has been made;</a:t>
            </a:r>
          </a:p>
          <a:p>
            <a:pPr marL="285750" indent="-285750">
              <a:buFont typeface="Arial" panose="020B0604020202020204" pitchFamily="34" charset="0"/>
              <a:buChar char="•"/>
            </a:pPr>
            <a:r>
              <a:rPr lang="en-GB" sz="1400" dirty="0" smtClean="0"/>
              <a:t>The Trust carried out an assessment of equality, diversity and inclusion performance using the Equality Delivery System2 and published the outcomes on the website. This exercise was undertaken with full involvement from members of the local community.</a:t>
            </a:r>
          </a:p>
          <a:p>
            <a:pPr marL="285750" indent="-285750">
              <a:buFont typeface="Arial" panose="020B0604020202020204" pitchFamily="34" charset="0"/>
              <a:buChar char="•"/>
            </a:pPr>
            <a:r>
              <a:rPr lang="en-GB" sz="1400" dirty="0"/>
              <a:t>T</a:t>
            </a:r>
            <a:r>
              <a:rPr lang="en-GB" sz="1400" dirty="0" smtClean="0"/>
              <a:t>he Trust reviewed its  approach to managing equality and inclusion risks </a:t>
            </a:r>
            <a:r>
              <a:rPr lang="en-GB" sz="1400" dirty="0"/>
              <a:t>.</a:t>
            </a:r>
            <a:r>
              <a:rPr lang="en-GB" sz="1400" dirty="0" smtClean="0"/>
              <a:t>The EIA framework is due to be incorporated into the VERTO platform an online project management tool to ensure there is sufficient governance around equality and inclusion risks.</a:t>
            </a:r>
          </a:p>
          <a:p>
            <a:pPr marL="285750" indent="-285750">
              <a:buFont typeface="Arial" panose="020B0604020202020204" pitchFamily="34" charset="0"/>
              <a:buChar char="•"/>
            </a:pPr>
            <a:r>
              <a:rPr lang="en-GB" sz="1400" dirty="0" smtClean="0"/>
              <a:t>The Trust has improved its approach to interpretation and translation services to ensure seamless and accessible communication methods for patients whose first language is not </a:t>
            </a:r>
            <a:r>
              <a:rPr lang="en-GB" sz="1400" dirty="0"/>
              <a:t>E</a:t>
            </a:r>
            <a:r>
              <a:rPr lang="en-GB" sz="1400" dirty="0" smtClean="0"/>
              <a:t>nglish and for patients with a hearing impairment.</a:t>
            </a:r>
          </a:p>
          <a:p>
            <a:pPr marL="285750" indent="-285750">
              <a:buFont typeface="Arial" panose="020B0604020202020204" pitchFamily="34" charset="0"/>
              <a:buChar char="•"/>
            </a:pPr>
            <a:r>
              <a:rPr lang="en-GB" sz="1400" dirty="0" smtClean="0"/>
              <a:t>The Trust ensured equality and inclusion demographic questions were incorporated into the Medway electronic patient records system to record important patient demographic information. The importance of capturing patient demographics has been incorporated into the EPR training programme.</a:t>
            </a:r>
          </a:p>
          <a:p>
            <a:pPr marL="285750" indent="-285750">
              <a:buFont typeface="Arial" panose="020B0604020202020204" pitchFamily="34" charset="0"/>
              <a:buChar char="•"/>
            </a:pPr>
            <a:r>
              <a:rPr lang="en-GB" sz="1400" dirty="0" smtClean="0"/>
              <a:t>The Trust’s values have been included within the new Performance and Development Review paperwork to allow staff to demonstrate how they ‘live the values’ in the working environment.</a:t>
            </a:r>
          </a:p>
          <a:p>
            <a:pPr marL="285750" indent="-285750">
              <a:buFont typeface="Arial" panose="020B0604020202020204" pitchFamily="34" charset="0"/>
              <a:buChar char="•"/>
            </a:pPr>
            <a:r>
              <a:rPr lang="en-GB" sz="1400" dirty="0" smtClean="0"/>
              <a:t>Published WRES,WDES and Gender Pay gap reports on the Trust’s website along with action plans and </a:t>
            </a:r>
            <a:r>
              <a:rPr lang="en-GB" sz="1400" dirty="0"/>
              <a:t>b</a:t>
            </a:r>
            <a:r>
              <a:rPr lang="en-GB" sz="1400" dirty="0" smtClean="0"/>
              <a:t>ecame a partner in the NHS Employers Equality, Diversity and Inclusion Programme.</a:t>
            </a:r>
          </a:p>
          <a:p>
            <a:pPr marL="285750" indent="-285750">
              <a:buFont typeface="Arial" panose="020B0604020202020204" pitchFamily="34" charset="0"/>
              <a:buChar char="•"/>
            </a:pPr>
            <a:r>
              <a:rPr lang="en-GB" sz="1400" dirty="0" smtClean="0"/>
              <a:t>Supported our Black and Minority Ethnic Staff  to attend the Stepping Up Positive </a:t>
            </a:r>
            <a:r>
              <a:rPr lang="en-GB" sz="1400" dirty="0"/>
              <a:t>A</a:t>
            </a:r>
            <a:r>
              <a:rPr lang="en-GB" sz="1400" dirty="0" smtClean="0"/>
              <a:t>ction programme</a:t>
            </a:r>
          </a:p>
        </p:txBody>
      </p:sp>
    </p:spTree>
    <p:extLst>
      <p:ext uri="{BB962C8B-B14F-4D97-AF65-F5344CB8AC3E}">
        <p14:creationId xmlns:p14="http://schemas.microsoft.com/office/powerpoint/2010/main" val="18539262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dirty="0" smtClean="0"/>
              <a:t>Other achievements</a:t>
            </a:r>
            <a:endParaRPr lang="en-GB" sz="2400" dirty="0"/>
          </a:p>
        </p:txBody>
      </p:sp>
      <p:sp>
        <p:nvSpPr>
          <p:cNvPr id="3" name="Text Placeholder 2"/>
          <p:cNvSpPr>
            <a:spLocks noGrp="1"/>
          </p:cNvSpPr>
          <p:nvPr>
            <p:ph type="body" sz="quarter" idx="10"/>
          </p:nvPr>
        </p:nvSpPr>
        <p:spPr>
          <a:xfrm>
            <a:off x="539552" y="1556792"/>
            <a:ext cx="8207375" cy="4608512"/>
          </a:xfrm>
        </p:spPr>
        <p:txBody>
          <a:bodyPr/>
          <a:lstStyle/>
          <a:p>
            <a:r>
              <a:rPr lang="en-GB" sz="1400" b="1" dirty="0" smtClean="0"/>
              <a:t>Princes Trust</a:t>
            </a:r>
          </a:p>
          <a:p>
            <a:r>
              <a:rPr lang="en-GB" sz="1400" dirty="0" smtClean="0"/>
              <a:t>Over the </a:t>
            </a:r>
            <a:r>
              <a:rPr lang="en-GB" sz="1400" dirty="0"/>
              <a:t>past </a:t>
            </a:r>
            <a:r>
              <a:rPr lang="en-GB" sz="1400" dirty="0" smtClean="0"/>
              <a:t>year we have continued </a:t>
            </a:r>
            <a:r>
              <a:rPr lang="en-GB" sz="1400" dirty="0"/>
              <a:t>to work </a:t>
            </a:r>
            <a:r>
              <a:rPr lang="en-GB" sz="1400" dirty="0" smtClean="0"/>
              <a:t>with the </a:t>
            </a:r>
            <a:r>
              <a:rPr lang="en-GB" sz="1400" dirty="0"/>
              <a:t>Prince’s Trust to offer opportunities to young people (aged 16-30) to move into health and social care careers, apprenticeships or learning pathways between 2020 and 2024. </a:t>
            </a:r>
            <a:r>
              <a:rPr lang="en-GB" sz="1400" dirty="0" smtClean="0"/>
              <a:t>The Princes Trust </a:t>
            </a:r>
            <a:r>
              <a:rPr lang="en-GB" sz="1400" dirty="0"/>
              <a:t>programme is made up of the following: </a:t>
            </a:r>
          </a:p>
          <a:p>
            <a:pPr marL="285750" indent="-285750">
              <a:buFont typeface="Arial" panose="020B0604020202020204" pitchFamily="34" charset="0"/>
              <a:buChar char="•"/>
            </a:pPr>
            <a:r>
              <a:rPr lang="en-GB" sz="1400" dirty="0" smtClean="0"/>
              <a:t>Get </a:t>
            </a:r>
            <a:r>
              <a:rPr lang="en-GB" sz="1400" dirty="0"/>
              <a:t>Into</a:t>
            </a:r>
          </a:p>
          <a:p>
            <a:pPr marL="285750" indent="-285750">
              <a:buFont typeface="Arial" panose="020B0604020202020204" pitchFamily="34" charset="0"/>
              <a:buChar char="•"/>
            </a:pPr>
            <a:r>
              <a:rPr lang="en-GB" sz="1400" dirty="0" smtClean="0"/>
              <a:t>Get </a:t>
            </a:r>
            <a:r>
              <a:rPr lang="en-GB" sz="1400" dirty="0"/>
              <a:t>Started</a:t>
            </a:r>
          </a:p>
          <a:p>
            <a:pPr marL="285750" indent="-285750">
              <a:buFont typeface="Arial" panose="020B0604020202020204" pitchFamily="34" charset="0"/>
              <a:buChar char="•"/>
            </a:pPr>
            <a:r>
              <a:rPr lang="en-GB" sz="1400" dirty="0" smtClean="0"/>
              <a:t>Mentoring </a:t>
            </a:r>
            <a:r>
              <a:rPr lang="en-GB" sz="1400" dirty="0"/>
              <a:t>programmes</a:t>
            </a:r>
          </a:p>
          <a:p>
            <a:r>
              <a:rPr lang="en-GB" sz="1400" dirty="0" smtClean="0"/>
              <a:t>The </a:t>
            </a:r>
            <a:r>
              <a:rPr lang="en-GB" sz="1400" dirty="0"/>
              <a:t>programmes run for 4 weeks, a short course of 3 days or for a day a week for 12 </a:t>
            </a:r>
            <a:r>
              <a:rPr lang="en-GB" sz="1400" dirty="0" smtClean="0"/>
              <a:t>months.</a:t>
            </a:r>
          </a:p>
          <a:p>
            <a:r>
              <a:rPr lang="en-GB" sz="1400" dirty="0" smtClean="0"/>
              <a:t>We </a:t>
            </a:r>
            <a:r>
              <a:rPr lang="en-GB" sz="1400" dirty="0"/>
              <a:t>support the programme by having placements at least 3 times per </a:t>
            </a:r>
            <a:r>
              <a:rPr lang="en-GB" sz="1400" dirty="0" smtClean="0"/>
              <a:t>year. For </a:t>
            </a:r>
            <a:r>
              <a:rPr lang="en-GB" sz="1400" dirty="0"/>
              <a:t>each programme we aim to find placement opportunities for at least 14 candidates.</a:t>
            </a:r>
          </a:p>
          <a:p>
            <a:r>
              <a:rPr lang="en-GB" sz="1400" dirty="0" smtClean="0"/>
              <a:t>Successes </a:t>
            </a:r>
            <a:r>
              <a:rPr lang="en-GB" sz="1400" dirty="0"/>
              <a:t>to date from the </a:t>
            </a:r>
            <a:r>
              <a:rPr lang="en-GB" sz="1400" dirty="0" smtClean="0"/>
              <a:t>November </a:t>
            </a:r>
            <a:r>
              <a:rPr lang="en-GB" sz="1400" dirty="0"/>
              <a:t>2019 cohort include successful candidates:</a:t>
            </a:r>
          </a:p>
          <a:p>
            <a:pPr marL="285750" indent="-285750">
              <a:buFont typeface="Arial" panose="020B0604020202020204" pitchFamily="34" charset="0"/>
              <a:buChar char="•"/>
            </a:pPr>
            <a:r>
              <a:rPr lang="en-GB" sz="1400" dirty="0" smtClean="0"/>
              <a:t>gaining </a:t>
            </a:r>
            <a:r>
              <a:rPr lang="en-GB" sz="1400" dirty="0"/>
              <a:t>a </a:t>
            </a:r>
            <a:r>
              <a:rPr lang="en-GB" sz="1400" dirty="0" smtClean="0"/>
              <a:t>Community Support Worker </a:t>
            </a:r>
            <a:r>
              <a:rPr lang="en-GB" sz="1400" dirty="0"/>
              <a:t>role in the Trust</a:t>
            </a:r>
          </a:p>
          <a:p>
            <a:pPr marL="285750" indent="-285750">
              <a:buFont typeface="Arial" panose="020B0604020202020204" pitchFamily="34" charset="0"/>
              <a:buChar char="•"/>
            </a:pPr>
            <a:r>
              <a:rPr lang="en-GB" sz="1400" dirty="0" smtClean="0"/>
              <a:t>joining the </a:t>
            </a:r>
            <a:r>
              <a:rPr lang="en-GB" sz="1400" dirty="0"/>
              <a:t>C</a:t>
            </a:r>
            <a:r>
              <a:rPr lang="en-GB" sz="1400" dirty="0" smtClean="0"/>
              <a:t>lerical Bank </a:t>
            </a:r>
            <a:r>
              <a:rPr lang="en-GB" sz="1400" dirty="0"/>
              <a:t>and </a:t>
            </a:r>
            <a:r>
              <a:rPr lang="en-GB" sz="1400" dirty="0" smtClean="0"/>
              <a:t>being offered a role within </a:t>
            </a:r>
            <a:r>
              <a:rPr lang="en-GB" sz="1400" dirty="0"/>
              <a:t>People &amp; </a:t>
            </a:r>
            <a:r>
              <a:rPr lang="en-GB" sz="1400" dirty="0" smtClean="0"/>
              <a:t>Culture directorate</a:t>
            </a:r>
          </a:p>
          <a:p>
            <a:r>
              <a:rPr lang="en-GB" sz="1400" b="1" dirty="0" smtClean="0"/>
              <a:t>Apprenticeships</a:t>
            </a:r>
          </a:p>
          <a:p>
            <a:pPr marL="285750" indent="-285750">
              <a:buFont typeface="Arial" panose="020B0604020202020204" pitchFamily="34" charset="0"/>
              <a:buChar char="•"/>
            </a:pPr>
            <a:r>
              <a:rPr lang="en-GB" sz="1400" dirty="0" smtClean="0"/>
              <a:t>A review was carried out with the aim of making improvements to our current apprenticeship </a:t>
            </a:r>
            <a:r>
              <a:rPr lang="en-GB" sz="1400" dirty="0"/>
              <a:t>offer. </a:t>
            </a:r>
            <a:r>
              <a:rPr lang="en-GB" sz="1400" dirty="0" smtClean="0"/>
              <a:t>For </a:t>
            </a:r>
            <a:r>
              <a:rPr lang="en-GB" sz="1400" dirty="0"/>
              <a:t>new starter </a:t>
            </a:r>
            <a:r>
              <a:rPr lang="en-GB" sz="1400" dirty="0" smtClean="0"/>
              <a:t>apprentices, the Trust ensured that they were being paid </a:t>
            </a:r>
            <a:r>
              <a:rPr lang="en-GB" sz="1400" dirty="0"/>
              <a:t>at National Minimum Wage (NMW) for age  </a:t>
            </a:r>
            <a:r>
              <a:rPr lang="en-GB" sz="1400" dirty="0" smtClean="0"/>
              <a:t>and removed the </a:t>
            </a:r>
            <a:r>
              <a:rPr lang="en-GB" sz="1400" dirty="0"/>
              <a:t>apprenticeship hourly rate.  Existing employees continue on their current rate of pay for development apprenticeships or move to agreed rate of pay following successful completion of the </a:t>
            </a:r>
            <a:r>
              <a:rPr lang="en-GB" sz="1400" dirty="0" smtClean="0"/>
              <a:t>apprenticeship..</a:t>
            </a:r>
            <a:endParaRPr lang="en-GB" sz="1400" dirty="0"/>
          </a:p>
          <a:p>
            <a:pPr marL="285750" indent="-285750">
              <a:buFont typeface="Arial" panose="020B0604020202020204" pitchFamily="34" charset="0"/>
              <a:buChar char="•"/>
            </a:pPr>
            <a:endParaRPr lang="en-GB" sz="1400" dirty="0"/>
          </a:p>
        </p:txBody>
      </p:sp>
    </p:spTree>
    <p:extLst>
      <p:ext uri="{BB962C8B-B14F-4D97-AF65-F5344CB8AC3E}">
        <p14:creationId xmlns:p14="http://schemas.microsoft.com/office/powerpoint/2010/main" val="5858339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dirty="0" smtClean="0"/>
              <a:t>Other achievements</a:t>
            </a:r>
            <a:endParaRPr lang="en-GB" sz="2400" dirty="0"/>
          </a:p>
        </p:txBody>
      </p:sp>
      <p:sp>
        <p:nvSpPr>
          <p:cNvPr id="3" name="Text Placeholder 2"/>
          <p:cNvSpPr>
            <a:spLocks noGrp="1"/>
          </p:cNvSpPr>
          <p:nvPr>
            <p:ph type="body" sz="quarter" idx="10"/>
          </p:nvPr>
        </p:nvSpPr>
        <p:spPr>
          <a:xfrm>
            <a:off x="467544" y="1700808"/>
            <a:ext cx="8207375" cy="4248472"/>
          </a:xfrm>
        </p:spPr>
        <p:txBody>
          <a:bodyPr/>
          <a:lstStyle/>
          <a:p>
            <a:pPr marL="285750" indent="-285750">
              <a:buFont typeface="Arial" panose="020B0604020202020204" pitchFamily="34" charset="0"/>
              <a:buChar char="•"/>
            </a:pPr>
            <a:r>
              <a:rPr lang="en-GB" sz="1400" dirty="0" smtClean="0"/>
              <a:t>Recruitment </a:t>
            </a:r>
            <a:r>
              <a:rPr lang="en-GB" sz="1400" dirty="0"/>
              <a:t>to a substantive post – on successful completion of the apprenticeship, competencies and demonstration of the expected Trust values and </a:t>
            </a:r>
            <a:r>
              <a:rPr lang="en-GB" sz="1400" dirty="0" smtClean="0"/>
              <a:t>behaviours ,providing </a:t>
            </a:r>
            <a:r>
              <a:rPr lang="en-GB" sz="1400" dirty="0"/>
              <a:t>those at risk have been considered and given priority. </a:t>
            </a:r>
            <a:endParaRPr lang="en-GB" sz="1400" dirty="0" smtClean="0"/>
          </a:p>
          <a:p>
            <a:pPr marL="285750" indent="-285750">
              <a:buFont typeface="Arial" panose="020B0604020202020204" pitchFamily="34" charset="0"/>
              <a:buChar char="•"/>
            </a:pPr>
            <a:r>
              <a:rPr lang="en-GB" sz="1400" dirty="0" smtClean="0"/>
              <a:t>Apprenticeship </a:t>
            </a:r>
            <a:r>
              <a:rPr lang="en-GB" sz="1400" dirty="0"/>
              <a:t>programmes and qualifications more closely linked to area of work</a:t>
            </a:r>
          </a:p>
          <a:p>
            <a:pPr marL="285750" indent="-285750">
              <a:buFont typeface="Arial" panose="020B0604020202020204" pitchFamily="34" charset="0"/>
              <a:buChar char="•"/>
            </a:pPr>
            <a:r>
              <a:rPr lang="en-GB" sz="1400" dirty="0" smtClean="0"/>
              <a:t>Approved </a:t>
            </a:r>
            <a:r>
              <a:rPr lang="en-GB" sz="1400" dirty="0"/>
              <a:t>provider list and agreed actions which include regular reviews with line managers</a:t>
            </a:r>
          </a:p>
          <a:p>
            <a:pPr marL="285750" indent="-285750">
              <a:buFont typeface="Arial" panose="020B0604020202020204" pitchFamily="34" charset="0"/>
              <a:buChar char="•"/>
            </a:pPr>
            <a:r>
              <a:rPr lang="en-GB" sz="1400" dirty="0" smtClean="0"/>
              <a:t>Clear </a:t>
            </a:r>
            <a:r>
              <a:rPr lang="en-GB" sz="1400" dirty="0"/>
              <a:t>roles &amp; responsibilities for apprentices, managers, providers and support teams</a:t>
            </a:r>
          </a:p>
          <a:p>
            <a:r>
              <a:rPr lang="en-GB" sz="1400" dirty="0" smtClean="0"/>
              <a:t>We </a:t>
            </a:r>
            <a:r>
              <a:rPr lang="en-GB" sz="1400" dirty="0"/>
              <a:t>currently have a total of 118 active apprentices which include existing staff as well as those recruited into apprentice vacancies. This is above the required 2.3% of the total workforce to be apprentices, approximately 103 apprentices per year.</a:t>
            </a:r>
          </a:p>
          <a:p>
            <a:r>
              <a:rPr lang="en-GB" sz="1400" b="1" dirty="0"/>
              <a:t>Work </a:t>
            </a:r>
            <a:r>
              <a:rPr lang="en-GB" sz="1400" b="1" dirty="0" smtClean="0"/>
              <a:t>experience</a:t>
            </a:r>
          </a:p>
          <a:p>
            <a:r>
              <a:rPr lang="en-GB" sz="1400" dirty="0" smtClean="0"/>
              <a:t>We carried out a review of  </a:t>
            </a:r>
            <a:r>
              <a:rPr lang="en-GB" sz="1400" dirty="0"/>
              <a:t>the current Work Experience offer and </a:t>
            </a:r>
            <a:r>
              <a:rPr lang="en-GB" sz="1400" dirty="0" smtClean="0"/>
              <a:t>have made </a:t>
            </a:r>
            <a:r>
              <a:rPr lang="en-GB" sz="1400" dirty="0"/>
              <a:t>improvements to ensure we have opportunities at all educational levels, as well as offering opportunities for people with Learning &amp; Physical disabilities.  </a:t>
            </a:r>
          </a:p>
          <a:p>
            <a:r>
              <a:rPr lang="en-GB" sz="1400" dirty="0" smtClean="0"/>
              <a:t>We have established </a:t>
            </a:r>
            <a:r>
              <a:rPr lang="en-GB" sz="1400" dirty="0"/>
              <a:t>better links with local schools and colleges such as Health Futures UTC in West Bromwich which is a school that caters for young people aged 14-19 who are interested in studying for careers in health, science and social </a:t>
            </a:r>
            <a:r>
              <a:rPr lang="en-GB" sz="1400" dirty="0" smtClean="0"/>
              <a:t>care</a:t>
            </a:r>
            <a:r>
              <a:rPr lang="en-GB" sz="1400" dirty="0"/>
              <a:t> </a:t>
            </a:r>
            <a:r>
              <a:rPr lang="en-GB" sz="1400" dirty="0" smtClean="0"/>
              <a:t>as </a:t>
            </a:r>
            <a:r>
              <a:rPr lang="en-GB" sz="1400" dirty="0"/>
              <a:t>well </a:t>
            </a:r>
            <a:r>
              <a:rPr lang="en-GB" sz="1400" dirty="0" smtClean="0"/>
              <a:t>as </a:t>
            </a:r>
            <a:r>
              <a:rPr lang="en-GB" sz="1400" dirty="0"/>
              <a:t>other organisations that support the development of people who need additional support to gain employment </a:t>
            </a:r>
            <a:r>
              <a:rPr lang="en-GB" sz="1400" dirty="0" smtClean="0"/>
              <a:t>opportunities.</a:t>
            </a:r>
            <a:endParaRPr lang="en-GB" sz="1400" dirty="0"/>
          </a:p>
          <a:p>
            <a:endParaRPr lang="en-GB" sz="1400" b="1" dirty="0" smtClean="0"/>
          </a:p>
          <a:p>
            <a:r>
              <a:rPr lang="en-GB" sz="1400" dirty="0"/>
              <a:t>	</a:t>
            </a:r>
          </a:p>
        </p:txBody>
      </p:sp>
    </p:spTree>
    <p:extLst>
      <p:ext uri="{BB962C8B-B14F-4D97-AF65-F5344CB8AC3E}">
        <p14:creationId xmlns:p14="http://schemas.microsoft.com/office/powerpoint/2010/main" val="28760855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052736"/>
            <a:ext cx="8229600" cy="576064"/>
          </a:xfrm>
        </p:spPr>
        <p:txBody>
          <a:bodyPr/>
          <a:lstStyle/>
          <a:p>
            <a:r>
              <a:rPr lang="en-GB" sz="2400" dirty="0" smtClean="0"/>
              <a:t>Other achievements</a:t>
            </a:r>
            <a:endParaRPr lang="en-GB" sz="2400" dirty="0"/>
          </a:p>
        </p:txBody>
      </p:sp>
      <p:sp>
        <p:nvSpPr>
          <p:cNvPr id="3" name="Text Placeholder 2"/>
          <p:cNvSpPr>
            <a:spLocks noGrp="1"/>
          </p:cNvSpPr>
          <p:nvPr>
            <p:ph type="body" sz="quarter" idx="10"/>
          </p:nvPr>
        </p:nvSpPr>
        <p:spPr>
          <a:xfrm>
            <a:off x="501129" y="1628800"/>
            <a:ext cx="8207375" cy="4248472"/>
          </a:xfrm>
        </p:spPr>
        <p:txBody>
          <a:bodyPr/>
          <a:lstStyle/>
          <a:p>
            <a:r>
              <a:rPr lang="en-GB" sz="1400" b="1" dirty="0" smtClean="0"/>
              <a:t>Supporting Walsall Pride</a:t>
            </a:r>
          </a:p>
          <a:p>
            <a:r>
              <a:rPr lang="en-GB" sz="1400" dirty="0" smtClean="0"/>
              <a:t>In </a:t>
            </a:r>
            <a:r>
              <a:rPr lang="en-GB" sz="1400" dirty="0"/>
              <a:t>August </a:t>
            </a:r>
            <a:r>
              <a:rPr lang="en-GB" sz="1400" dirty="0" smtClean="0"/>
              <a:t>2019, Walsall Healthcare Trust supported Walsall Pride which was attended by the </a:t>
            </a:r>
            <a:r>
              <a:rPr lang="en-GB" sz="1400" dirty="0"/>
              <a:t>Walsall Integrated Sexual Health team, the </a:t>
            </a:r>
            <a:r>
              <a:rPr lang="en-GB" sz="1400" dirty="0" smtClean="0"/>
              <a:t>Trust’s Communications Officer and Head </a:t>
            </a:r>
            <a:r>
              <a:rPr lang="en-GB" sz="1400" dirty="0"/>
              <a:t>of Patient Relations. </a:t>
            </a:r>
          </a:p>
          <a:p>
            <a:r>
              <a:rPr lang="en-GB" sz="1400" dirty="0" smtClean="0"/>
              <a:t>Engagement </a:t>
            </a:r>
            <a:r>
              <a:rPr lang="en-GB" sz="1400" dirty="0"/>
              <a:t>with the LGBT+ community is key to ensuring services recognise the needs of this community and that they have confidence in the services provided. A recent Stonewall survey (published November 2018) stated that lesbian, gay, bisexual and transgender (LGBT+) patients face inequalities in their experience of NHS healthcare. </a:t>
            </a:r>
            <a:endParaRPr lang="en-GB" sz="1400" dirty="0" smtClean="0"/>
          </a:p>
          <a:p>
            <a:r>
              <a:rPr lang="en-GB" sz="1400" dirty="0" smtClean="0"/>
              <a:t>The </a:t>
            </a:r>
            <a:r>
              <a:rPr lang="en-GB" sz="1400" dirty="0"/>
              <a:t>survey estimates that one in five LGBT+ people are not out to any healthcare professional about their sexual orientation when seeking general medical care, </a:t>
            </a:r>
            <a:r>
              <a:rPr lang="en-GB" sz="1400" dirty="0" smtClean="0"/>
              <a:t>and </a:t>
            </a:r>
            <a:r>
              <a:rPr lang="en-GB" sz="1400" dirty="0"/>
              <a:t>one in seven LGBT+ people have avoided treatment for fear of </a:t>
            </a:r>
            <a:r>
              <a:rPr lang="en-GB" sz="1400" dirty="0" smtClean="0"/>
              <a:t>discrimination.</a:t>
            </a:r>
            <a:endParaRPr lang="en-GB" sz="1400" dirty="0"/>
          </a:p>
          <a:p>
            <a:r>
              <a:rPr lang="en-GB" sz="1400" dirty="0" smtClean="0"/>
              <a:t>To begin to increase awareness and to help improve the experiences for</a:t>
            </a:r>
          </a:p>
          <a:p>
            <a:r>
              <a:rPr lang="en-GB" sz="1400" dirty="0" smtClean="0"/>
              <a:t>our LGBT + patients, Walsall Healthcare has signed up to support the </a:t>
            </a:r>
          </a:p>
          <a:p>
            <a:r>
              <a:rPr lang="en-GB" sz="1400" dirty="0" smtClean="0"/>
              <a:t>Rainbow Badge initiative. Wearing </a:t>
            </a:r>
            <a:r>
              <a:rPr lang="en-GB" sz="1400" dirty="0"/>
              <a:t>the badge is a sign that the wearer </a:t>
            </a:r>
            <a:endParaRPr lang="en-GB" sz="1400" dirty="0" smtClean="0"/>
          </a:p>
          <a:p>
            <a:r>
              <a:rPr lang="en-GB" sz="1400" dirty="0" smtClean="0"/>
              <a:t>is </a:t>
            </a:r>
            <a:r>
              <a:rPr lang="en-GB" sz="1400" dirty="0"/>
              <a:t>someone you can </a:t>
            </a:r>
            <a:r>
              <a:rPr lang="en-GB" sz="1400" dirty="0" smtClean="0"/>
              <a:t>talk </a:t>
            </a:r>
            <a:r>
              <a:rPr lang="en-GB" sz="1400" dirty="0"/>
              <a:t>to about issues of sexuality and gender identity. </a:t>
            </a:r>
            <a:endParaRPr lang="en-GB" sz="1400" dirty="0" smtClean="0"/>
          </a:p>
          <a:p>
            <a:r>
              <a:rPr lang="en-GB" sz="1400" dirty="0" smtClean="0"/>
              <a:t>When </a:t>
            </a:r>
            <a:r>
              <a:rPr lang="en-GB" sz="1400" dirty="0"/>
              <a:t>staff sign up to wear the badge they are provided </a:t>
            </a:r>
            <a:r>
              <a:rPr lang="en-GB" sz="1400" dirty="0" smtClean="0"/>
              <a:t>with information</a:t>
            </a:r>
          </a:p>
          <a:p>
            <a:r>
              <a:rPr lang="en-GB" sz="1400" dirty="0" smtClean="0"/>
              <a:t>about </a:t>
            </a:r>
            <a:r>
              <a:rPr lang="en-GB" sz="1400" dirty="0"/>
              <a:t>the challenges people who identify as LGBT+ </a:t>
            </a:r>
            <a:r>
              <a:rPr lang="en-GB" sz="1400" dirty="0" smtClean="0"/>
              <a:t>can </a:t>
            </a:r>
            <a:r>
              <a:rPr lang="en-GB" sz="1400" dirty="0"/>
              <a:t>face </a:t>
            </a:r>
            <a:r>
              <a:rPr lang="en-GB" sz="1400" dirty="0" smtClean="0"/>
              <a:t>accessing</a:t>
            </a:r>
          </a:p>
          <a:p>
            <a:r>
              <a:rPr lang="en-GB" sz="1400" dirty="0" smtClean="0"/>
              <a:t>healthcare </a:t>
            </a:r>
            <a:r>
              <a:rPr lang="en-GB" sz="1400" dirty="0"/>
              <a:t>and what they can do to support them.</a:t>
            </a:r>
            <a:endParaRPr lang="en-GB" sz="1400" dirty="0" smtClean="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200" y="4077072"/>
            <a:ext cx="2336304" cy="17533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471797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dirty="0" smtClean="0"/>
              <a:t>Other achievements</a:t>
            </a:r>
            <a:endParaRPr lang="en-GB" sz="2400" dirty="0"/>
          </a:p>
        </p:txBody>
      </p:sp>
      <p:sp>
        <p:nvSpPr>
          <p:cNvPr id="3" name="Text Placeholder 2"/>
          <p:cNvSpPr>
            <a:spLocks noGrp="1"/>
          </p:cNvSpPr>
          <p:nvPr>
            <p:ph type="body" sz="quarter" idx="10"/>
          </p:nvPr>
        </p:nvSpPr>
        <p:spPr>
          <a:xfrm>
            <a:off x="467544" y="1628800"/>
            <a:ext cx="8207375" cy="4320480"/>
          </a:xfrm>
        </p:spPr>
        <p:txBody>
          <a:bodyPr/>
          <a:lstStyle/>
          <a:p>
            <a:r>
              <a:rPr lang="en-GB" sz="1400" b="1" dirty="0" smtClean="0"/>
              <a:t>Interpretation and language service</a:t>
            </a:r>
          </a:p>
          <a:p>
            <a:r>
              <a:rPr lang="en-GB" sz="1400" dirty="0" smtClean="0"/>
              <a:t>The Trust made improvements to its interpreting and translation service and the service is provided by Word 360. Word 360 have partnered up with </a:t>
            </a:r>
            <a:r>
              <a:rPr lang="en-GB" sz="1400" dirty="0"/>
              <a:t>Communication Plus </a:t>
            </a:r>
            <a:r>
              <a:rPr lang="en-GB" sz="1400" dirty="0" smtClean="0"/>
              <a:t>to deliver </a:t>
            </a:r>
            <a:r>
              <a:rPr lang="en-GB" sz="1400" dirty="0"/>
              <a:t>communication support across Walsall Healthcare NHS </a:t>
            </a:r>
            <a:r>
              <a:rPr lang="en-GB" sz="1400" dirty="0" smtClean="0"/>
              <a:t>Trust.</a:t>
            </a:r>
            <a:endParaRPr lang="en-GB" sz="1400" dirty="0"/>
          </a:p>
          <a:p>
            <a:r>
              <a:rPr lang="en-GB" sz="1400" dirty="0"/>
              <a:t>Sites include:</a:t>
            </a:r>
          </a:p>
          <a:p>
            <a:pPr marL="285750" indent="-285750">
              <a:buFont typeface="Arial" panose="020B0604020202020204" pitchFamily="34" charset="0"/>
              <a:buChar char="•"/>
            </a:pPr>
            <a:r>
              <a:rPr lang="en-GB" sz="1400" dirty="0"/>
              <a:t>Walsall Manor Hospital </a:t>
            </a:r>
          </a:p>
          <a:p>
            <a:pPr marL="285750" indent="-285750">
              <a:buFont typeface="Arial" panose="020B0604020202020204" pitchFamily="34" charset="0"/>
              <a:buChar char="•"/>
            </a:pPr>
            <a:r>
              <a:rPr lang="en-GB" sz="1400" dirty="0"/>
              <a:t>Community Health visitors</a:t>
            </a:r>
          </a:p>
          <a:p>
            <a:pPr marL="285750" indent="-285750">
              <a:buFont typeface="Arial" panose="020B0604020202020204" pitchFamily="34" charset="0"/>
              <a:buChar char="•"/>
            </a:pPr>
            <a:r>
              <a:rPr lang="en-GB" sz="1400" dirty="0"/>
              <a:t>Physiotherapists and Community </a:t>
            </a:r>
            <a:r>
              <a:rPr lang="en-GB" sz="1400" dirty="0" smtClean="0"/>
              <a:t>nursing     </a:t>
            </a:r>
            <a:endParaRPr lang="en-GB" sz="1400" dirty="0"/>
          </a:p>
          <a:p>
            <a:pPr marL="285750" indent="-285750">
              <a:buFont typeface="Arial" panose="020B0604020202020204" pitchFamily="34" charset="0"/>
              <a:buChar char="•"/>
            </a:pPr>
            <a:r>
              <a:rPr lang="en-GB" sz="1400" dirty="0"/>
              <a:t>Walsall Council </a:t>
            </a:r>
          </a:p>
          <a:p>
            <a:pPr marL="285750" indent="-285750">
              <a:buFont typeface="Arial" panose="020B0604020202020204" pitchFamily="34" charset="0"/>
              <a:buChar char="•"/>
            </a:pPr>
            <a:r>
              <a:rPr lang="en-GB" sz="1400" dirty="0"/>
              <a:t>Dudley &amp; Walsall Mental Health Trust</a:t>
            </a:r>
          </a:p>
          <a:p>
            <a:r>
              <a:rPr lang="en-GB" sz="1400" dirty="0" smtClean="0"/>
              <a:t>From January 2020,patients will be able to access translation and interpreting services via a video relay link. As part of the service offer </a:t>
            </a:r>
            <a:r>
              <a:rPr lang="en-GB" sz="1400" dirty="0"/>
              <a:t>,</a:t>
            </a:r>
            <a:r>
              <a:rPr lang="en-GB" sz="1400" dirty="0" smtClean="0"/>
              <a:t> there are plans to develop an information toolkit to provide information to staff on how to support patients with specific communication needs.</a:t>
            </a:r>
          </a:p>
          <a:p>
            <a:r>
              <a:rPr lang="en-GB" sz="1400" dirty="0" smtClean="0"/>
              <a:t>The Patient Liaison team also attended a Healthwatch </a:t>
            </a:r>
            <a:r>
              <a:rPr lang="en-GB" sz="1400" dirty="0"/>
              <a:t>spotlight event in November 2019 </a:t>
            </a:r>
            <a:r>
              <a:rPr lang="en-GB" sz="1400" dirty="0" smtClean="0"/>
              <a:t>to share information on the support </a:t>
            </a:r>
            <a:r>
              <a:rPr lang="en-GB" sz="1400" dirty="0"/>
              <a:t>we provide for patients who are hard of hearing or with complete hearing loss who access our services. </a:t>
            </a:r>
          </a:p>
          <a:p>
            <a:r>
              <a:rPr lang="en-GB" sz="1400" dirty="0" smtClean="0"/>
              <a:t>The </a:t>
            </a:r>
            <a:r>
              <a:rPr lang="en-GB" sz="1400" dirty="0"/>
              <a:t>number of patients who require full BSL support has increased steadily from 2017 to 2019 with 419 bookings undertaken compared to 368 when our partner organisation WORD 360 were contracted. </a:t>
            </a:r>
          </a:p>
          <a:p>
            <a:endParaRPr lang="en-GB" sz="1400" dirty="0"/>
          </a:p>
          <a:p>
            <a:endParaRPr lang="en-GB" sz="1400" dirty="0"/>
          </a:p>
          <a:p>
            <a:endParaRPr lang="en-GB" dirty="0"/>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75447" y="2492896"/>
            <a:ext cx="1399793" cy="1512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878128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dirty="0" smtClean="0"/>
              <a:t>Other achievements</a:t>
            </a:r>
            <a:endParaRPr lang="en-GB" sz="2400" dirty="0"/>
          </a:p>
        </p:txBody>
      </p:sp>
      <p:sp>
        <p:nvSpPr>
          <p:cNvPr id="3" name="Text Placeholder 2"/>
          <p:cNvSpPr>
            <a:spLocks noGrp="1"/>
          </p:cNvSpPr>
          <p:nvPr>
            <p:ph type="body" sz="quarter" idx="10"/>
          </p:nvPr>
        </p:nvSpPr>
        <p:spPr>
          <a:xfrm>
            <a:off x="467544" y="1700808"/>
            <a:ext cx="8207375" cy="4410172"/>
          </a:xfrm>
        </p:spPr>
        <p:txBody>
          <a:bodyPr/>
          <a:lstStyle/>
          <a:p>
            <a:r>
              <a:rPr lang="en-GB" sz="1400" b="1" dirty="0"/>
              <a:t>EIDO – Patient information Library </a:t>
            </a:r>
          </a:p>
          <a:p>
            <a:r>
              <a:rPr lang="en-GB" sz="1400" dirty="0" smtClean="0"/>
              <a:t>EIDO </a:t>
            </a:r>
            <a:r>
              <a:rPr lang="en-GB" sz="1400" dirty="0"/>
              <a:t>Healthcare is an evidence-based patient information factsheet library of over 320 leaflets relating to procedures and treatments available nationally. Healthcare staff at the Trust can use EIDO to help patients make around informed consent about their treatment, procedure or care.</a:t>
            </a:r>
          </a:p>
          <a:p>
            <a:r>
              <a:rPr lang="en-GB" sz="1400" dirty="0"/>
              <a:t> </a:t>
            </a:r>
            <a:endParaRPr lang="en-GB" sz="1400" dirty="0" smtClean="0"/>
          </a:p>
          <a:p>
            <a:r>
              <a:rPr lang="en-GB" sz="1400" dirty="0" smtClean="0"/>
              <a:t>Patients </a:t>
            </a:r>
            <a:r>
              <a:rPr lang="en-GB" sz="1400" dirty="0"/>
              <a:t>need to be fully informed of their treatment and to understand the proposed procedures. High-quality, clear information helps patients' understand the medical procedure and available </a:t>
            </a:r>
            <a:r>
              <a:rPr lang="en-GB" sz="1400" dirty="0" smtClean="0"/>
              <a:t>alternatives only </a:t>
            </a:r>
            <a:r>
              <a:rPr lang="en-GB" sz="1400" dirty="0"/>
              <a:t>then can they </a:t>
            </a:r>
            <a:r>
              <a:rPr lang="en-GB" sz="1400" dirty="0" smtClean="0"/>
              <a:t>make an </a:t>
            </a:r>
            <a:r>
              <a:rPr lang="en-GB" sz="1400" dirty="0"/>
              <a:t>informed decision. </a:t>
            </a:r>
          </a:p>
          <a:p>
            <a:endParaRPr lang="en-GB" sz="1400" dirty="0" smtClean="0"/>
          </a:p>
          <a:p>
            <a:r>
              <a:rPr lang="en-GB" sz="1400" dirty="0" smtClean="0"/>
              <a:t>During </a:t>
            </a:r>
            <a:r>
              <a:rPr lang="en-GB" sz="1400" dirty="0"/>
              <a:t>the year we refreshed our information to take into account availability of information for patients where English is not their first language.  The library allows staff to search through over 320 patient information leaflets relating to procedures and treatments available nationally. Accessibility requests can also be made to include large print, giant print and screen reader alternatives. </a:t>
            </a:r>
          </a:p>
          <a:p>
            <a:endParaRPr lang="en-GB" sz="1400" dirty="0"/>
          </a:p>
        </p:txBody>
      </p:sp>
      <p:pic>
        <p:nvPicPr>
          <p:cNvPr id="12290" name="Picture 2" descr="C:\Users\sabrina.richards\AppData\Local\Microsoft\Windows\INetCache\IE\NQYS9CB6\Books[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19805" y="4857064"/>
            <a:ext cx="1662688" cy="12418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83747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dirty="0" smtClean="0"/>
              <a:t>Other achievements</a:t>
            </a:r>
            <a:endParaRPr lang="en-GB" sz="2400" dirty="0"/>
          </a:p>
        </p:txBody>
      </p:sp>
      <p:sp>
        <p:nvSpPr>
          <p:cNvPr id="3" name="Text Placeholder 2"/>
          <p:cNvSpPr>
            <a:spLocks noGrp="1"/>
          </p:cNvSpPr>
          <p:nvPr>
            <p:ph type="body" sz="quarter" idx="10"/>
          </p:nvPr>
        </p:nvSpPr>
        <p:spPr>
          <a:xfrm>
            <a:off x="467544" y="1628800"/>
            <a:ext cx="8496175" cy="4248472"/>
          </a:xfrm>
        </p:spPr>
        <p:txBody>
          <a:bodyPr/>
          <a:lstStyle/>
          <a:p>
            <a:r>
              <a:rPr lang="en-GB" sz="1400" b="1" dirty="0" smtClean="0"/>
              <a:t>Choose the </a:t>
            </a:r>
            <a:r>
              <a:rPr lang="en-GB" sz="1400" b="1" dirty="0"/>
              <a:t>R</a:t>
            </a:r>
            <a:r>
              <a:rPr lang="en-GB" sz="1400" b="1" dirty="0" smtClean="0"/>
              <a:t>ight Path initiative- educating young people about the devastating effects of knife crime</a:t>
            </a:r>
          </a:p>
          <a:p>
            <a:r>
              <a:rPr lang="en-GB" sz="1400" dirty="0"/>
              <a:t>The #ChooseTheRightPath </a:t>
            </a:r>
            <a:r>
              <a:rPr lang="en-GB" sz="1400" dirty="0" smtClean="0"/>
              <a:t>event was organised as a </a:t>
            </a:r>
            <a:r>
              <a:rPr lang="en-GB" sz="1400" dirty="0"/>
              <a:t>partnership between Walsall Healthcare NHS Trust and the James Brindley Foundation. </a:t>
            </a:r>
          </a:p>
          <a:p>
            <a:r>
              <a:rPr lang="en-GB" sz="1400" dirty="0" smtClean="0"/>
              <a:t>The </a:t>
            </a:r>
            <a:r>
              <a:rPr lang="en-GB" sz="1400" dirty="0"/>
              <a:t>foundation was formed in </a:t>
            </a:r>
            <a:r>
              <a:rPr lang="en-GB" sz="1400" dirty="0" smtClean="0"/>
              <a:t>2018,following </a:t>
            </a:r>
            <a:r>
              <a:rPr lang="en-GB" sz="1400" dirty="0"/>
              <a:t>the murder of Aldridge man </a:t>
            </a:r>
            <a:r>
              <a:rPr lang="en-GB" sz="1400" dirty="0" smtClean="0"/>
              <a:t>James </a:t>
            </a:r>
            <a:r>
              <a:rPr lang="en-GB" sz="1400" dirty="0"/>
              <a:t>Brindley who was fatally stabbed in his home town in June 2017</a:t>
            </a:r>
            <a:r>
              <a:rPr lang="en-GB" sz="1400" dirty="0" smtClean="0"/>
              <a:t>.</a:t>
            </a:r>
          </a:p>
          <a:p>
            <a:r>
              <a:rPr lang="en-GB" sz="1400" dirty="0" smtClean="0"/>
              <a:t>The event brought </a:t>
            </a:r>
            <a:r>
              <a:rPr lang="en-GB" sz="1400" dirty="0"/>
              <a:t>together family members and professionals to </a:t>
            </a:r>
            <a:r>
              <a:rPr lang="en-GB" sz="1400" dirty="0" smtClean="0"/>
              <a:t>provide</a:t>
            </a:r>
          </a:p>
          <a:p>
            <a:r>
              <a:rPr lang="en-GB" sz="1400" dirty="0" smtClean="0"/>
              <a:t>an </a:t>
            </a:r>
            <a:r>
              <a:rPr lang="en-GB" sz="1400" dirty="0"/>
              <a:t>opportunity for young people to understand how the choices </a:t>
            </a:r>
            <a:r>
              <a:rPr lang="en-GB" sz="1400" dirty="0" smtClean="0"/>
              <a:t>that they make</a:t>
            </a:r>
          </a:p>
          <a:p>
            <a:r>
              <a:rPr lang="en-GB" sz="1400" dirty="0" smtClean="0"/>
              <a:t>can </a:t>
            </a:r>
            <a:r>
              <a:rPr lang="en-GB" sz="1400" dirty="0"/>
              <a:t>affect both themselves and others, </a:t>
            </a:r>
            <a:r>
              <a:rPr lang="en-GB" sz="1400" dirty="0" smtClean="0"/>
              <a:t>now </a:t>
            </a:r>
            <a:r>
              <a:rPr lang="en-GB" sz="1400" dirty="0"/>
              <a:t>and in the future. </a:t>
            </a:r>
          </a:p>
          <a:p>
            <a:r>
              <a:rPr lang="en-GB" sz="1400" dirty="0" smtClean="0"/>
              <a:t>Local boxers supported </a:t>
            </a:r>
            <a:r>
              <a:rPr lang="en-GB" sz="1400" dirty="0"/>
              <a:t>the free event </a:t>
            </a:r>
            <a:r>
              <a:rPr lang="en-GB" sz="1400" dirty="0" smtClean="0"/>
              <a:t>which took place on Tuesday 17 September</a:t>
            </a:r>
          </a:p>
          <a:p>
            <a:r>
              <a:rPr lang="en-GB" sz="1400" dirty="0" smtClean="0"/>
              <a:t>at </a:t>
            </a:r>
            <a:r>
              <a:rPr lang="en-GB" sz="1400" dirty="0"/>
              <a:t>Walsall Manor Hospital </a:t>
            </a:r>
            <a:r>
              <a:rPr lang="en-GB" sz="1400" dirty="0" smtClean="0"/>
              <a:t>and a cinema room  </a:t>
            </a:r>
            <a:r>
              <a:rPr lang="en-GB" sz="1400" dirty="0"/>
              <a:t>with free </a:t>
            </a:r>
            <a:r>
              <a:rPr lang="en-GB" sz="1400" dirty="0" smtClean="0"/>
              <a:t>popcorn and refreshments was </a:t>
            </a:r>
            <a:r>
              <a:rPr lang="en-GB" sz="1400" dirty="0"/>
              <a:t>created. </a:t>
            </a:r>
            <a:endParaRPr lang="en-GB" sz="1400" dirty="0" smtClean="0"/>
          </a:p>
          <a:p>
            <a:r>
              <a:rPr lang="en-GB" sz="1400" dirty="0" smtClean="0"/>
              <a:t>Borough </a:t>
            </a:r>
            <a:r>
              <a:rPr lang="en-GB" sz="1400" dirty="0"/>
              <a:t>agencies and organisations </a:t>
            </a:r>
            <a:r>
              <a:rPr lang="en-GB" sz="1400" dirty="0" smtClean="0"/>
              <a:t>were in attendance to </a:t>
            </a:r>
            <a:r>
              <a:rPr lang="en-GB" sz="1400" dirty="0"/>
              <a:t>talk to young people about career and training opportunities with </a:t>
            </a:r>
            <a:r>
              <a:rPr lang="en-GB" sz="1400" dirty="0" smtClean="0"/>
              <a:t>local </a:t>
            </a:r>
            <a:r>
              <a:rPr lang="en-GB" sz="1400" dirty="0"/>
              <a:t>sporting stars on hand to promote activities.</a:t>
            </a:r>
          </a:p>
          <a:p>
            <a:r>
              <a:rPr lang="en-GB" sz="1400" dirty="0" smtClean="0"/>
              <a:t>The </a:t>
            </a:r>
            <a:r>
              <a:rPr lang="en-GB" sz="1400" dirty="0"/>
              <a:t>James Brindley Foundation’s belief is that young people, including those at risk of entering the Criminal Justice System, can achieve their full potential and live a crime-free lifestyle with the right support and intervention.</a:t>
            </a:r>
          </a:p>
          <a:p>
            <a:endParaRPr lang="en-GB" sz="1400" dirty="0" smtClean="0"/>
          </a:p>
          <a:p>
            <a:endParaRPr lang="en-GB" sz="1400" dirty="0"/>
          </a:p>
          <a:p>
            <a:endParaRPr lang="en-GB" sz="1400" dirty="0" smtClean="0"/>
          </a:p>
          <a:p>
            <a:endParaRPr lang="en-GB" sz="1400" dirty="0"/>
          </a:p>
          <a:p>
            <a:endParaRPr lang="en-GB" sz="1400" dirty="0" smtClean="0"/>
          </a:p>
          <a:p>
            <a:endParaRPr lang="en-GB" sz="1400" dirty="0"/>
          </a:p>
          <a:p>
            <a:endParaRPr lang="en-GB" sz="1400" dirty="0" smtClean="0"/>
          </a:p>
          <a:p>
            <a:endParaRPr lang="en-GB" sz="1400" dirty="0"/>
          </a:p>
          <a:p>
            <a:endParaRPr lang="en-GB" sz="1400" dirty="0" smtClean="0"/>
          </a:p>
          <a:p>
            <a:endParaRPr lang="en-GB" sz="1400" dirty="0"/>
          </a:p>
          <a:p>
            <a:endParaRPr lang="en-GB" sz="1400" dirty="0" smtClean="0"/>
          </a:p>
          <a:p>
            <a:endParaRPr lang="en-GB" sz="1400" dirty="0"/>
          </a:p>
          <a:p>
            <a:endParaRPr lang="en-GB" sz="1400" dirty="0" smtClean="0"/>
          </a:p>
          <a:p>
            <a:endParaRPr lang="en-GB" sz="1400" dirty="0"/>
          </a:p>
          <a:p>
            <a:endParaRPr lang="en-GB" sz="1400" dirty="0"/>
          </a:p>
          <a:p>
            <a:endParaRPr lang="en-GB" sz="1400" dirty="0" smtClean="0"/>
          </a:p>
        </p:txBody>
      </p:sp>
      <p:pic>
        <p:nvPicPr>
          <p:cNvPr id="8194" name="Picture 2" descr="C:\Users\sabrina.richards\Pictures\Saved Pictures\Right path snip.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64288" y="2924944"/>
            <a:ext cx="1490910" cy="11595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44164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764704"/>
            <a:ext cx="8229600" cy="864096"/>
          </a:xfrm>
        </p:spPr>
        <p:txBody>
          <a:bodyPr/>
          <a:lstStyle/>
          <a:p>
            <a:r>
              <a:rPr lang="en-GB" sz="2400" dirty="0" smtClean="0"/>
              <a:t>Equality, Diversity and Inclusion NHS Mandated Standards</a:t>
            </a:r>
            <a:endParaRPr lang="en-GB" sz="2400" dirty="0"/>
          </a:p>
        </p:txBody>
      </p:sp>
      <p:sp>
        <p:nvSpPr>
          <p:cNvPr id="3" name="Text Placeholder 2"/>
          <p:cNvSpPr>
            <a:spLocks noGrp="1"/>
          </p:cNvSpPr>
          <p:nvPr>
            <p:ph type="body" sz="quarter" idx="10"/>
          </p:nvPr>
        </p:nvSpPr>
        <p:spPr>
          <a:xfrm>
            <a:off x="395536" y="1556792"/>
            <a:ext cx="8568952" cy="4608512"/>
          </a:xfrm>
        </p:spPr>
        <p:txBody>
          <a:bodyPr/>
          <a:lstStyle/>
          <a:p>
            <a:r>
              <a:rPr lang="en-GB" sz="1400" b="1" dirty="0" smtClean="0"/>
              <a:t>Equality Delivery System2</a:t>
            </a:r>
          </a:p>
          <a:p>
            <a:r>
              <a:rPr lang="en-GB" sz="1400" dirty="0" smtClean="0"/>
              <a:t>The main purpose of the EDS2 is to help local NHS organisations in discussion with local partners and people, review and improve their equality and diversity performance for people protected under the Equality Act 2010.</a:t>
            </a:r>
          </a:p>
          <a:p>
            <a:r>
              <a:rPr lang="en-GB" sz="1400" dirty="0" smtClean="0"/>
              <a:t>The EDS2 has four grades and eighteen outcomes; These are grouped under the following four goals: </a:t>
            </a:r>
          </a:p>
          <a:p>
            <a:pPr marL="285750">
              <a:buFont typeface="Arial" panose="020B0604020202020204" pitchFamily="34" charset="0"/>
              <a:buChar char="•"/>
            </a:pPr>
            <a:r>
              <a:rPr lang="en-GB" sz="1400" dirty="0" smtClean="0"/>
              <a:t>Goal 1- Better Health Outcomes</a:t>
            </a:r>
          </a:p>
          <a:p>
            <a:pPr marL="285750">
              <a:buFont typeface="Arial" panose="020B0604020202020204" pitchFamily="34" charset="0"/>
              <a:buChar char="•"/>
            </a:pPr>
            <a:r>
              <a:rPr lang="en-GB" sz="1400" dirty="0" smtClean="0"/>
              <a:t>Goal 2- Improved patient access and experience</a:t>
            </a:r>
          </a:p>
          <a:p>
            <a:pPr marL="285750">
              <a:buFont typeface="Arial" panose="020B0604020202020204" pitchFamily="34" charset="0"/>
              <a:buChar char="•"/>
            </a:pPr>
            <a:r>
              <a:rPr lang="en-GB" sz="1400" dirty="0" smtClean="0"/>
              <a:t>Goal 3- A representative and supported workforce</a:t>
            </a:r>
          </a:p>
          <a:p>
            <a:pPr marL="285750">
              <a:buFont typeface="Arial" panose="020B0604020202020204" pitchFamily="34" charset="0"/>
              <a:buChar char="•"/>
            </a:pPr>
            <a:r>
              <a:rPr lang="en-GB" sz="1400" dirty="0" smtClean="0"/>
              <a:t>Goal 4-Inclusive leadership</a:t>
            </a:r>
          </a:p>
          <a:p>
            <a:endParaRPr lang="en-GB" sz="1400" dirty="0" smtClean="0"/>
          </a:p>
          <a:p>
            <a:r>
              <a:rPr lang="en-GB" sz="1400" dirty="0" smtClean="0"/>
              <a:t>The EDS2 should be used as a framework to support NHS organisations to highlight any areas for improvement in relation to access to access to services and is a useful tool to enable progress of equality, diversity and inclusion. It is a also a useful tool to support progress with regard to workforce equality and diversity and inclusion.</a:t>
            </a:r>
          </a:p>
          <a:p>
            <a:r>
              <a:rPr lang="en-GB" sz="1400" dirty="0" smtClean="0"/>
              <a:t>In 2018, the Trust carried out a comprehensive EDS2 assessment exercise working with local partners and key stakeholders to assess its equality, diversity and inclusion performance. The assessment highlighted a number of identified areas for improvement and an action plan has been developed to address these gaps. </a:t>
            </a:r>
            <a:endParaRPr lang="en-GB" sz="1400" dirty="0"/>
          </a:p>
        </p:txBody>
      </p:sp>
    </p:spTree>
    <p:extLst>
      <p:ext uri="{BB962C8B-B14F-4D97-AF65-F5344CB8AC3E}">
        <p14:creationId xmlns:p14="http://schemas.microsoft.com/office/powerpoint/2010/main" val="3440090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836712"/>
            <a:ext cx="8229600" cy="576064"/>
          </a:xfrm>
        </p:spPr>
        <p:txBody>
          <a:bodyPr/>
          <a:lstStyle/>
          <a:p>
            <a:r>
              <a:rPr lang="en-GB" sz="2400" dirty="0" smtClean="0"/>
              <a:t>Equality, Diversity </a:t>
            </a:r>
            <a:r>
              <a:rPr lang="en-GB" sz="2400" dirty="0"/>
              <a:t>and Inclusion NHS </a:t>
            </a:r>
            <a:r>
              <a:rPr lang="en-GB" sz="2400" dirty="0" smtClean="0"/>
              <a:t/>
            </a:r>
            <a:br>
              <a:rPr lang="en-GB" sz="2400" dirty="0" smtClean="0"/>
            </a:br>
            <a:r>
              <a:rPr lang="en-GB" sz="2400" dirty="0" smtClean="0"/>
              <a:t>Mandated </a:t>
            </a:r>
            <a:r>
              <a:rPr lang="en-GB" sz="2400" dirty="0"/>
              <a:t>Standards </a:t>
            </a:r>
            <a:r>
              <a:rPr lang="en-GB" sz="2400" dirty="0" smtClean="0"/>
              <a:t> </a:t>
            </a:r>
            <a:r>
              <a:rPr lang="en-GB" sz="1800" dirty="0" smtClean="0"/>
              <a:t>EDS2 grading </a:t>
            </a:r>
            <a:r>
              <a:rPr lang="en-GB" sz="1800" dirty="0"/>
              <a:t>summary </a:t>
            </a:r>
            <a:r>
              <a:rPr lang="en-GB" sz="1800" dirty="0" smtClean="0"/>
              <a:t>2018</a:t>
            </a:r>
            <a:r>
              <a:rPr lang="en-GB" sz="2400" dirty="0"/>
              <a:t/>
            </a:r>
            <a:br>
              <a:rPr lang="en-GB" sz="2400" dirty="0"/>
            </a:br>
            <a:endParaRPr lang="en-GB" sz="24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4387" y="1628800"/>
            <a:ext cx="8006407" cy="4472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839671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3848" y="836712"/>
            <a:ext cx="8229600" cy="720080"/>
          </a:xfrm>
        </p:spPr>
        <p:txBody>
          <a:bodyPr/>
          <a:lstStyle/>
          <a:p>
            <a:r>
              <a:rPr lang="en-GB" sz="2400" dirty="0"/>
              <a:t>Equality, Diversity and Inclusion NHS </a:t>
            </a:r>
            <a:br>
              <a:rPr lang="en-GB" sz="2400" dirty="0"/>
            </a:br>
            <a:r>
              <a:rPr lang="en-GB" sz="2400" dirty="0"/>
              <a:t>Mandated Standards  </a:t>
            </a:r>
            <a:r>
              <a:rPr lang="en-GB" sz="2000" dirty="0"/>
              <a:t>EDS2 grading summary 2018</a:t>
            </a:r>
            <a:r>
              <a:rPr lang="en-GB" dirty="0"/>
              <a:t/>
            </a:r>
            <a:br>
              <a:rPr lang="en-GB" dirty="0"/>
            </a:br>
            <a:endParaRPr lang="en-GB"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3036" y="1700807"/>
            <a:ext cx="7931224" cy="3779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79354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5341" y="836712"/>
            <a:ext cx="8229600" cy="753996"/>
          </a:xfrm>
        </p:spPr>
        <p:txBody>
          <a:bodyPr/>
          <a:lstStyle/>
          <a:p>
            <a:r>
              <a:rPr lang="en-GB" sz="2400" dirty="0"/>
              <a:t>Equality, Diversity and Inclusion NHS </a:t>
            </a:r>
            <a:br>
              <a:rPr lang="en-GB" sz="2400" dirty="0"/>
            </a:br>
            <a:r>
              <a:rPr lang="en-GB" sz="2400" dirty="0"/>
              <a:t>Mandated Standards </a:t>
            </a:r>
            <a:r>
              <a:rPr lang="en-GB" sz="2400" dirty="0" smtClean="0"/>
              <a:t> </a:t>
            </a:r>
            <a:r>
              <a:rPr lang="en-GB" sz="2000" dirty="0" smtClean="0"/>
              <a:t>EDS2 </a:t>
            </a:r>
            <a:r>
              <a:rPr lang="en-GB" sz="2000" dirty="0"/>
              <a:t>grading summary 2018</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734724"/>
            <a:ext cx="8229600" cy="2652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261590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64704"/>
            <a:ext cx="8229600" cy="576064"/>
          </a:xfrm>
        </p:spPr>
        <p:txBody>
          <a:bodyPr/>
          <a:lstStyle/>
          <a:p>
            <a:r>
              <a:rPr lang="en-GB" sz="2400" dirty="0" smtClean="0"/>
              <a:t>Equality, Diversity and Inclusion NHS</a:t>
            </a:r>
            <a:br>
              <a:rPr lang="en-GB" sz="2400" dirty="0" smtClean="0"/>
            </a:br>
            <a:r>
              <a:rPr lang="en-GB" sz="2400" dirty="0" smtClean="0"/>
              <a:t>Mandated Standards</a:t>
            </a:r>
            <a:endParaRPr lang="en-GB" sz="2400" dirty="0"/>
          </a:p>
        </p:txBody>
      </p:sp>
      <p:sp>
        <p:nvSpPr>
          <p:cNvPr id="3" name="Text Placeholder 2"/>
          <p:cNvSpPr>
            <a:spLocks noGrp="1"/>
          </p:cNvSpPr>
          <p:nvPr>
            <p:ph type="body" sz="quarter" idx="10"/>
          </p:nvPr>
        </p:nvSpPr>
        <p:spPr>
          <a:xfrm>
            <a:off x="467544" y="1628800"/>
            <a:ext cx="8207375" cy="4176464"/>
          </a:xfrm>
        </p:spPr>
        <p:txBody>
          <a:bodyPr/>
          <a:lstStyle/>
          <a:p>
            <a:r>
              <a:rPr lang="en-GB" sz="1400" b="1" dirty="0" smtClean="0"/>
              <a:t>Workforce Race Equality Standard (WRES)</a:t>
            </a:r>
          </a:p>
          <a:p>
            <a:r>
              <a:rPr lang="en-GB" sz="1400" dirty="0" smtClean="0"/>
              <a:t>Since its introduction in 2015, the WRES has required NHS trusts to self assess, annually, on the nine indicators of workforce race equality; these include indicators related to BME representation at senior and board level.</a:t>
            </a:r>
          </a:p>
          <a:p>
            <a:r>
              <a:rPr lang="en-GB" sz="1400" dirty="0" smtClean="0"/>
              <a:t>A national WRES team has been established to provide direction and tailored support to NHS trusts, and increasingly to the wider healthcare system , enabling local NHS and national healthcare organisations to:</a:t>
            </a:r>
          </a:p>
          <a:p>
            <a:pPr marL="285750" indent="-285750">
              <a:buFont typeface="Arial" panose="020B0604020202020204" pitchFamily="34" charset="0"/>
              <a:buChar char="•"/>
            </a:pPr>
            <a:r>
              <a:rPr lang="en-GB" sz="1400" dirty="0" smtClean="0"/>
              <a:t>Identify the gap in treatment and experience between white and BME staff;</a:t>
            </a:r>
          </a:p>
          <a:p>
            <a:pPr marL="285750" indent="-285750">
              <a:buFont typeface="Arial" panose="020B0604020202020204" pitchFamily="34" charset="0"/>
              <a:buChar char="•"/>
            </a:pPr>
            <a:r>
              <a:rPr lang="en-GB" sz="1400" dirty="0" smtClean="0"/>
              <a:t>Make comparisons with similar organisations on level of progress over time</a:t>
            </a:r>
          </a:p>
          <a:p>
            <a:pPr marL="285750" indent="-285750">
              <a:buFont typeface="Arial" panose="020B0604020202020204" pitchFamily="34" charset="0"/>
              <a:buChar char="•"/>
            </a:pPr>
            <a:r>
              <a:rPr lang="en-GB" sz="1400" dirty="0" smtClean="0"/>
              <a:t>Take remedial action on causes of ethnic disparities in WRES indicator outcomes</a:t>
            </a:r>
          </a:p>
          <a:p>
            <a:r>
              <a:rPr lang="en-GB" sz="1400" dirty="0" smtClean="0"/>
              <a:t>The main purpose of the WRES is to help local, and national , NHS organisations to review their data against the nine WRES indicators, to produce an action plan to close the gaps in workplace experience between White and Black and Ethnic Minority (BME) staff, and to improve BME representation at the Board level of the organisation.</a:t>
            </a:r>
          </a:p>
          <a:p>
            <a:r>
              <a:rPr lang="en-GB" sz="1400" dirty="0" smtClean="0"/>
              <a:t>Since the introduction of the WRES, the Trust has reported on the nine workforce indicators and has published this data on the external facing website. This year concerted efforts will be undertaken to ensure significant improvements to the WRES metrics.</a:t>
            </a:r>
          </a:p>
          <a:p>
            <a:endParaRPr lang="en-GB" sz="1400" dirty="0"/>
          </a:p>
        </p:txBody>
      </p:sp>
    </p:spTree>
    <p:extLst>
      <p:ext uri="{BB962C8B-B14F-4D97-AF65-F5344CB8AC3E}">
        <p14:creationId xmlns:p14="http://schemas.microsoft.com/office/powerpoint/2010/main" val="41851477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64704"/>
            <a:ext cx="8229600" cy="576064"/>
          </a:xfrm>
        </p:spPr>
        <p:txBody>
          <a:bodyPr/>
          <a:lstStyle/>
          <a:p>
            <a:r>
              <a:rPr lang="en-GB" sz="2400" dirty="0"/>
              <a:t>Equality, Diversity and Inclusion NHS</a:t>
            </a:r>
            <a:br>
              <a:rPr lang="en-GB" sz="2400" dirty="0"/>
            </a:br>
            <a:r>
              <a:rPr lang="en-GB" sz="2400" dirty="0"/>
              <a:t>Mandated Standards</a:t>
            </a:r>
          </a:p>
        </p:txBody>
      </p:sp>
      <p:sp>
        <p:nvSpPr>
          <p:cNvPr id="3" name="Text Placeholder 2"/>
          <p:cNvSpPr>
            <a:spLocks noGrp="1"/>
          </p:cNvSpPr>
          <p:nvPr>
            <p:ph type="body" sz="quarter" idx="10"/>
          </p:nvPr>
        </p:nvSpPr>
        <p:spPr>
          <a:xfrm>
            <a:off x="467544" y="1628800"/>
            <a:ext cx="8207375" cy="4464496"/>
          </a:xfrm>
        </p:spPr>
        <p:txBody>
          <a:bodyPr/>
          <a:lstStyle/>
          <a:p>
            <a:r>
              <a:rPr lang="en-GB" sz="1400" b="1" dirty="0" smtClean="0"/>
              <a:t>Workforce Disability Equality Standard (WDES)</a:t>
            </a:r>
          </a:p>
          <a:p>
            <a:r>
              <a:rPr lang="en-GB" sz="1400" dirty="0" smtClean="0"/>
              <a:t>The WDES is a set of ten specific metrics that will enable NHS organisations to compare the experiences of disabled and non disabled staff. This information will  be used by the relevant NHS organisation to develop a local action plan and enable them to demonstrate progress against the indicators of disability equality.</a:t>
            </a:r>
          </a:p>
          <a:p>
            <a:r>
              <a:rPr lang="en-GB" sz="1400" dirty="0" smtClean="0"/>
              <a:t>The WDES is mandated through the NHS Standard Contract. It is restricted to NHS Trusts and Foundation Trusts for the first two years of implementation. There are 10 WDES metrics, which cover such areas as the Board, recruitment, bullying and harassment. </a:t>
            </a:r>
            <a:r>
              <a:rPr lang="en-GB" sz="1400" dirty="0"/>
              <a:t>E</a:t>
            </a:r>
            <a:r>
              <a:rPr lang="en-GB" sz="1400" dirty="0" smtClean="0"/>
              <a:t>ngagement and resources have been developed to prepare and support NHS trusts and Foundation Trusts for the implementation of the WDES, which came into force on the 1</a:t>
            </a:r>
            <a:r>
              <a:rPr lang="en-GB" sz="1400" baseline="30000" dirty="0" smtClean="0"/>
              <a:t>st</a:t>
            </a:r>
            <a:r>
              <a:rPr lang="en-GB" sz="1400" dirty="0" smtClean="0"/>
              <a:t> April 2019.</a:t>
            </a:r>
          </a:p>
          <a:p>
            <a:r>
              <a:rPr lang="en-GB" sz="1400" dirty="0" smtClean="0"/>
              <a:t>The Trust reported on the WDES for the first time in 2020 and has published the data on its external website along with an action plan to close any gaps between disabled staff experience and non disabled staff.</a:t>
            </a:r>
          </a:p>
          <a:p>
            <a:r>
              <a:rPr lang="en-GB" sz="1400" b="1" dirty="0" smtClean="0"/>
              <a:t>Accessible Information Standard</a:t>
            </a:r>
          </a:p>
          <a:p>
            <a:r>
              <a:rPr lang="en-GB" sz="1400" dirty="0" smtClean="0"/>
              <a:t>The Accessible Information Standard (AIS) aims to make sure that people who have a disability, impairment or sensory loss get information that they can access and understand, and any communication support that they need from health and care services. The Standard tells organisations how they should make sure that patients and service users and their carers and parents can access and understand the information they are given.</a:t>
            </a:r>
            <a:endParaRPr lang="en-GB" sz="1400" dirty="0"/>
          </a:p>
        </p:txBody>
      </p:sp>
    </p:spTree>
    <p:extLst>
      <p:ext uri="{BB962C8B-B14F-4D97-AF65-F5344CB8AC3E}">
        <p14:creationId xmlns:p14="http://schemas.microsoft.com/office/powerpoint/2010/main" val="42256454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64704"/>
            <a:ext cx="8229600" cy="576064"/>
          </a:xfrm>
        </p:spPr>
        <p:txBody>
          <a:bodyPr/>
          <a:lstStyle/>
          <a:p>
            <a:r>
              <a:rPr lang="en-GB" sz="2400" dirty="0" smtClean="0"/>
              <a:t>Equality, Diversity and Inclusion NHS</a:t>
            </a:r>
            <a:br>
              <a:rPr lang="en-GB" sz="2400" dirty="0" smtClean="0"/>
            </a:br>
            <a:r>
              <a:rPr lang="en-GB" sz="2400" dirty="0" smtClean="0"/>
              <a:t>Mandated Standards</a:t>
            </a:r>
            <a:endParaRPr lang="en-GB" sz="2400" dirty="0"/>
          </a:p>
        </p:txBody>
      </p:sp>
      <p:sp>
        <p:nvSpPr>
          <p:cNvPr id="3" name="Text Placeholder 2"/>
          <p:cNvSpPr>
            <a:spLocks noGrp="1"/>
          </p:cNvSpPr>
          <p:nvPr>
            <p:ph type="body" sz="quarter" idx="10"/>
          </p:nvPr>
        </p:nvSpPr>
        <p:spPr>
          <a:xfrm>
            <a:off x="467544" y="1556792"/>
            <a:ext cx="8352928" cy="4464496"/>
          </a:xfrm>
        </p:spPr>
        <p:txBody>
          <a:bodyPr/>
          <a:lstStyle/>
          <a:p>
            <a:r>
              <a:rPr lang="en-GB" sz="1400" dirty="0" smtClean="0"/>
              <a:t>This includes making sure that people get information in accessible formats. By law, section 250 of the Health and Social Care Act 2012 states that all organisations that provide NHS care or adult social care must follow the Standard in full as of the 1</a:t>
            </a:r>
            <a:r>
              <a:rPr lang="en-GB" sz="1400" baseline="30000" dirty="0" smtClean="0"/>
              <a:t>st</a:t>
            </a:r>
            <a:r>
              <a:rPr lang="en-GB" sz="1400" dirty="0" smtClean="0"/>
              <a:t> August 2016 onwards. The Trust has developed an Accessible Information Plan action plan to ensure that the Trust is providing information in accessible formats and progress is being monitored by the Equality, Diversity and Inclusion Committee.</a:t>
            </a:r>
          </a:p>
          <a:p>
            <a:r>
              <a:rPr lang="en-GB" sz="1400" b="1" dirty="0" smtClean="0"/>
              <a:t>Other legal duties- Health and Social Care Act 2012</a:t>
            </a:r>
          </a:p>
          <a:p>
            <a:r>
              <a:rPr lang="en-GB" sz="1400" dirty="0" smtClean="0"/>
              <a:t>The Health and Social Care Act 2012 introduced for the first time, legal duties on health inequalities, with specific duties on NHS England and CCGs, as well as duties on the Secretary of State for Health.</a:t>
            </a:r>
          </a:p>
          <a:p>
            <a:r>
              <a:rPr lang="en-GB" sz="1400" dirty="0" smtClean="0"/>
              <a:t>These </a:t>
            </a:r>
            <a:r>
              <a:rPr lang="en-GB" sz="1400" dirty="0"/>
              <a:t>d</a:t>
            </a:r>
            <a:r>
              <a:rPr lang="en-GB" sz="1400" dirty="0" smtClean="0"/>
              <a:t>uties took effect from 1 April 2013.</a:t>
            </a:r>
          </a:p>
          <a:p>
            <a:r>
              <a:rPr lang="en-GB" sz="1400" dirty="0" smtClean="0"/>
              <a:t>This meant that the Trust has duties to;</a:t>
            </a:r>
          </a:p>
          <a:p>
            <a:pPr marL="285750" indent="-285750">
              <a:buFont typeface="Arial" panose="020B0604020202020204" pitchFamily="34" charset="0"/>
              <a:buChar char="•"/>
            </a:pPr>
            <a:r>
              <a:rPr lang="en-GB" sz="1400" dirty="0" smtClean="0"/>
              <a:t>Have regard to the need to reduce inequalities between patients in access to health services and the outcomes achieved</a:t>
            </a:r>
          </a:p>
          <a:p>
            <a:pPr marL="285750" indent="-285750">
              <a:buFont typeface="Arial" panose="020B0604020202020204" pitchFamily="34" charset="0"/>
              <a:buChar char="•"/>
            </a:pPr>
            <a:r>
              <a:rPr lang="en-GB" sz="1400" dirty="0" smtClean="0"/>
              <a:t>Exercise their functions with a view to securing that health services are provided in an integrated way, and are integrated with health related and social care services, where they consider that this would improve quality, reduce inequalities in access to those services or reduce inequalities in the outcomes achieved</a:t>
            </a:r>
          </a:p>
          <a:p>
            <a:pPr marL="285750" indent="-285750">
              <a:buFont typeface="Arial" panose="020B0604020202020204" pitchFamily="34" charset="0"/>
              <a:buChar char="•"/>
            </a:pPr>
            <a:r>
              <a:rPr lang="en-GB" sz="1400" dirty="0" smtClean="0"/>
              <a:t>Include in an annual commissioning plan an explanation of how they propose to discharge their duty to have regard to the need to reduce inequalities.</a:t>
            </a:r>
            <a:endParaRPr lang="en-GB" sz="1400" dirty="0"/>
          </a:p>
        </p:txBody>
      </p:sp>
    </p:spTree>
    <p:extLst>
      <p:ext uri="{BB962C8B-B14F-4D97-AF65-F5344CB8AC3E}">
        <p14:creationId xmlns:p14="http://schemas.microsoft.com/office/powerpoint/2010/main" val="19498126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dirty="0" smtClean="0"/>
              <a:t>Patient Experience</a:t>
            </a:r>
            <a:endParaRPr lang="en-GB" sz="2400" dirty="0"/>
          </a:p>
        </p:txBody>
      </p:sp>
      <p:sp>
        <p:nvSpPr>
          <p:cNvPr id="3" name="Text Placeholder 2"/>
          <p:cNvSpPr>
            <a:spLocks noGrp="1"/>
          </p:cNvSpPr>
          <p:nvPr>
            <p:ph type="body" sz="quarter" idx="10"/>
          </p:nvPr>
        </p:nvSpPr>
        <p:spPr>
          <a:xfrm>
            <a:off x="467544" y="1628800"/>
            <a:ext cx="8207375" cy="4320480"/>
          </a:xfrm>
        </p:spPr>
        <p:txBody>
          <a:bodyPr/>
          <a:lstStyle/>
          <a:p>
            <a:r>
              <a:rPr lang="en-GB" sz="1400" dirty="0"/>
              <a:t>The Trust continues to listen and act upon the views of its patients, relatives and carers.  </a:t>
            </a:r>
            <a:endParaRPr lang="en-GB" sz="1400" dirty="0" smtClean="0"/>
          </a:p>
          <a:p>
            <a:r>
              <a:rPr lang="en-GB" sz="1400" dirty="0"/>
              <a:t>T</a:t>
            </a:r>
            <a:r>
              <a:rPr lang="en-GB" sz="1400" dirty="0" smtClean="0"/>
              <a:t>he </a:t>
            </a:r>
            <a:r>
              <a:rPr lang="en-GB" sz="1400" dirty="0"/>
              <a:t>introduction of the new programme of Patient, Carer and Staff Experience Stories to Trust Board, </a:t>
            </a:r>
            <a:r>
              <a:rPr lang="en-GB" sz="1400" dirty="0" smtClean="0"/>
              <a:t> allows patients </a:t>
            </a:r>
            <a:r>
              <a:rPr lang="en-GB" sz="1400" dirty="0"/>
              <a:t>and staff </a:t>
            </a:r>
            <a:r>
              <a:rPr lang="en-GB" sz="1400" dirty="0" smtClean="0"/>
              <a:t>to </a:t>
            </a:r>
            <a:r>
              <a:rPr lang="en-GB" sz="1400" dirty="0"/>
              <a:t>attend the Trust Board to give accounts of their experience of care </a:t>
            </a:r>
            <a:r>
              <a:rPr lang="en-GB" sz="1400" dirty="0" smtClean="0"/>
              <a:t>. On occasion a </a:t>
            </a:r>
            <a:r>
              <a:rPr lang="en-GB" sz="1400" dirty="0"/>
              <a:t>video is shown. This will now also be </a:t>
            </a:r>
            <a:r>
              <a:rPr lang="en-GB" sz="1400" dirty="0" smtClean="0"/>
              <a:t>extended </a:t>
            </a:r>
            <a:r>
              <a:rPr lang="en-GB" sz="1400" dirty="0"/>
              <a:t>to QPES, Clinician forums and frontline </a:t>
            </a:r>
            <a:r>
              <a:rPr lang="en-GB" sz="1400" dirty="0" smtClean="0"/>
              <a:t>teams</a:t>
            </a:r>
          </a:p>
          <a:p>
            <a:endParaRPr lang="en-GB" sz="1400" dirty="0" smtClean="0"/>
          </a:p>
          <a:p>
            <a:r>
              <a:rPr lang="en-GB" sz="1400" dirty="0" smtClean="0"/>
              <a:t>Patient </a:t>
            </a:r>
            <a:r>
              <a:rPr lang="en-GB" sz="1400" dirty="0"/>
              <a:t>and Carer experience </a:t>
            </a:r>
            <a:r>
              <a:rPr lang="en-GB" sz="1400" dirty="0" smtClean="0"/>
              <a:t>sound bites </a:t>
            </a:r>
            <a:r>
              <a:rPr lang="en-GB" sz="1400" dirty="0"/>
              <a:t>which are recorded audio feedback continue to be used at the start of the Patient Experience Group and A&amp;E huddle meetings. These bring the patient and carer voice at the heart of what we do and informs potential areas for improvements. There are plans to extend these to Divisional Quality Team meetings after exploring enhancements in audio capture capabilities and resources</a:t>
            </a:r>
            <a:r>
              <a:rPr lang="en-GB" sz="1400" dirty="0" smtClean="0"/>
              <a:t>.</a:t>
            </a:r>
          </a:p>
          <a:p>
            <a:endParaRPr lang="en-GB" sz="1400" dirty="0"/>
          </a:p>
          <a:p>
            <a:r>
              <a:rPr lang="en-GB" sz="1400" dirty="0"/>
              <a:t>Our Patient Experience programme is supported by our Voluntary service.  There are currently 287 volunteers across the Trust undertaking volunteering in a variety of settings and undertaking a variety of activities at the Hospital, Palliative Care Centre, Chaplaincy and the Self Care Management Programme Team.  The aim is to continue to grow the number of volunteers undertaking roles in the Trust over the next 12 months and increase the opportunity for people to become volunteers.  A target has been set to increase the number of registered volunteers by 10% by recruiting at least a further 30 volunteers throughout 2019-2020. Performance against this target stands at 50% (15 / 30) achieved. </a:t>
            </a:r>
          </a:p>
          <a:p>
            <a:endParaRPr lang="en-GB" sz="1400" dirty="0"/>
          </a:p>
        </p:txBody>
      </p:sp>
    </p:spTree>
    <p:extLst>
      <p:ext uri="{BB962C8B-B14F-4D97-AF65-F5344CB8AC3E}">
        <p14:creationId xmlns:p14="http://schemas.microsoft.com/office/powerpoint/2010/main" val="19608956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dirty="0" smtClean="0"/>
              <a:t>Patient Experience</a:t>
            </a:r>
            <a:endParaRPr lang="en-GB" sz="2400" dirty="0"/>
          </a:p>
        </p:txBody>
      </p:sp>
      <p:sp>
        <p:nvSpPr>
          <p:cNvPr id="3" name="Text Placeholder 2"/>
          <p:cNvSpPr>
            <a:spLocks noGrp="1"/>
          </p:cNvSpPr>
          <p:nvPr>
            <p:ph type="body" sz="quarter" idx="10"/>
          </p:nvPr>
        </p:nvSpPr>
        <p:spPr>
          <a:xfrm>
            <a:off x="467544" y="1628800"/>
            <a:ext cx="8207375" cy="4320480"/>
          </a:xfrm>
        </p:spPr>
        <p:txBody>
          <a:bodyPr/>
          <a:lstStyle/>
          <a:p>
            <a:r>
              <a:rPr lang="en-GB" sz="1400" b="1" dirty="0" smtClean="0"/>
              <a:t>Friends and Family Test</a:t>
            </a:r>
          </a:p>
          <a:p>
            <a:r>
              <a:rPr lang="en-GB" sz="1400" dirty="0"/>
              <a:t>The NHS Friends and Family Test (FFT) asks patients if they would recommend the services they have used and offers a range of responses from ‘extremely likely’ to ‘extremely unlikely’.  Patients are asked: “How likely are you to recommend our service to friends and family if they needed similar care or treatment</a:t>
            </a:r>
            <a:r>
              <a:rPr lang="en-GB" sz="1400" dirty="0" smtClean="0"/>
              <a:t>?” Following </a:t>
            </a:r>
            <a:r>
              <a:rPr lang="en-GB" sz="1400" dirty="0"/>
              <a:t>extensive consultation and research, changes are expected to take place from 1st April 2020 in the way FFT is carried </a:t>
            </a:r>
            <a:r>
              <a:rPr lang="en-GB" sz="1400" dirty="0" smtClean="0"/>
              <a:t>out. The </a:t>
            </a:r>
            <a:r>
              <a:rPr lang="en-GB" sz="1400" dirty="0"/>
              <a:t>mandatory question will be clearer and more accessible and will ask ‘Overall, how was your experience of our service?”.  There will be six new response options: </a:t>
            </a:r>
            <a:endParaRPr lang="en-GB" sz="1400" dirty="0" smtClean="0"/>
          </a:p>
          <a:p>
            <a:pPr marL="285750" indent="-285750">
              <a:buFont typeface="Arial" panose="020B0604020202020204" pitchFamily="34" charset="0"/>
              <a:buChar char="•"/>
            </a:pPr>
            <a:r>
              <a:rPr lang="en-GB" sz="1400" dirty="0" smtClean="0"/>
              <a:t>Very </a:t>
            </a:r>
            <a:r>
              <a:rPr lang="en-GB" sz="1400" dirty="0"/>
              <a:t>good</a:t>
            </a:r>
          </a:p>
          <a:p>
            <a:pPr marL="285750" indent="-285750">
              <a:buFont typeface="Arial" panose="020B0604020202020204" pitchFamily="34" charset="0"/>
              <a:buChar char="•"/>
            </a:pPr>
            <a:r>
              <a:rPr lang="en-GB" sz="1400" dirty="0" smtClean="0"/>
              <a:t>Good</a:t>
            </a:r>
            <a:endParaRPr lang="en-GB" sz="1400" dirty="0"/>
          </a:p>
          <a:p>
            <a:pPr marL="285750" indent="-285750">
              <a:buFont typeface="Arial" panose="020B0604020202020204" pitchFamily="34" charset="0"/>
              <a:buChar char="•"/>
            </a:pPr>
            <a:r>
              <a:rPr lang="en-GB" sz="1400" dirty="0" smtClean="0"/>
              <a:t>Neither </a:t>
            </a:r>
            <a:r>
              <a:rPr lang="en-GB" sz="1400" dirty="0"/>
              <a:t>good nor poor</a:t>
            </a:r>
          </a:p>
          <a:p>
            <a:pPr marL="285750" indent="-285750">
              <a:buFont typeface="Arial" panose="020B0604020202020204" pitchFamily="34" charset="0"/>
              <a:buChar char="•"/>
            </a:pPr>
            <a:r>
              <a:rPr lang="en-GB" sz="1400" dirty="0" smtClean="0"/>
              <a:t>Poor</a:t>
            </a:r>
            <a:endParaRPr lang="en-GB" sz="1400" dirty="0"/>
          </a:p>
          <a:p>
            <a:pPr marL="285750" indent="-285750">
              <a:buFont typeface="Arial" panose="020B0604020202020204" pitchFamily="34" charset="0"/>
              <a:buChar char="•"/>
            </a:pPr>
            <a:r>
              <a:rPr lang="en-GB" sz="1400" dirty="0" smtClean="0"/>
              <a:t>Very </a:t>
            </a:r>
            <a:r>
              <a:rPr lang="en-GB" sz="1400" dirty="0"/>
              <a:t>poor</a:t>
            </a:r>
          </a:p>
          <a:p>
            <a:pPr marL="285750" indent="-285750">
              <a:buFont typeface="Arial" panose="020B0604020202020204" pitchFamily="34" charset="0"/>
              <a:buChar char="•"/>
            </a:pPr>
            <a:r>
              <a:rPr lang="en-GB" sz="1400" dirty="0" smtClean="0"/>
              <a:t>Don’t </a:t>
            </a:r>
            <a:r>
              <a:rPr lang="en-GB" sz="1400" dirty="0"/>
              <a:t>know </a:t>
            </a:r>
          </a:p>
          <a:p>
            <a:r>
              <a:rPr lang="en-GB" sz="1400" dirty="0" smtClean="0"/>
              <a:t>By </a:t>
            </a:r>
            <a:r>
              <a:rPr lang="en-GB" sz="1400" dirty="0"/>
              <a:t>extracting patient experiences from FFT feedback during Quarter 1 of 2019/20 the main themes arising are Staff attitude, Environment and Implementation of Care.  These themes feature in a positive and negative way and are being shared with Divisions to identify the best way to act on the </a:t>
            </a:r>
            <a:r>
              <a:rPr lang="en-GB" sz="1400" dirty="0" smtClean="0"/>
              <a:t>experiences </a:t>
            </a:r>
            <a:r>
              <a:rPr lang="en-GB" sz="1400" dirty="0"/>
              <a:t>of the patients and to establish priorities. </a:t>
            </a:r>
            <a:endParaRPr lang="en-GB" dirty="0" smtClean="0"/>
          </a:p>
          <a:p>
            <a:endParaRPr lang="en-GB" sz="1400" dirty="0" smtClean="0"/>
          </a:p>
          <a:p>
            <a:endParaRPr lang="en-GB" sz="1400" dirty="0"/>
          </a:p>
          <a:p>
            <a:endParaRPr lang="en-GB" sz="1400" dirty="0" smtClean="0"/>
          </a:p>
          <a:p>
            <a:endParaRPr lang="en-GB" sz="1400" dirty="0"/>
          </a:p>
        </p:txBody>
      </p:sp>
    </p:spTree>
    <p:extLst>
      <p:ext uri="{BB962C8B-B14F-4D97-AF65-F5344CB8AC3E}">
        <p14:creationId xmlns:p14="http://schemas.microsoft.com/office/powerpoint/2010/main" val="22060713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dirty="0" smtClean="0"/>
              <a:t>Patient complaints- equality monitoring</a:t>
            </a:r>
            <a:endParaRPr lang="en-GB" sz="2400" dirty="0"/>
          </a:p>
        </p:txBody>
      </p:sp>
      <p:sp>
        <p:nvSpPr>
          <p:cNvPr id="3" name="Text Placeholder 2"/>
          <p:cNvSpPr>
            <a:spLocks noGrp="1"/>
          </p:cNvSpPr>
          <p:nvPr>
            <p:ph type="body" sz="quarter" idx="10"/>
          </p:nvPr>
        </p:nvSpPr>
        <p:spPr>
          <a:xfrm>
            <a:off x="539552" y="1628800"/>
            <a:ext cx="8424936" cy="4608512"/>
          </a:xfrm>
        </p:spPr>
        <p:txBody>
          <a:bodyPr/>
          <a:lstStyle/>
          <a:p>
            <a:r>
              <a:rPr lang="en-GB" sz="1400" b="1" dirty="0"/>
              <a:t>Equality Monitoring</a:t>
            </a:r>
          </a:p>
          <a:p>
            <a:r>
              <a:rPr lang="en-GB" sz="1400" dirty="0"/>
              <a:t>The Patient Relations team issue an equality monitoring form at the point of acknowledgement with 34% (120) returned in 2018/2019.</a:t>
            </a:r>
          </a:p>
          <a:p>
            <a:pPr marL="285750" indent="-285750">
              <a:buFont typeface="Arial" panose="020B0604020202020204" pitchFamily="34" charset="0"/>
              <a:buChar char="•"/>
            </a:pPr>
            <a:r>
              <a:rPr lang="en-GB" sz="1400" dirty="0" smtClean="0"/>
              <a:t>89</a:t>
            </a:r>
            <a:r>
              <a:rPr lang="en-GB" sz="1400" dirty="0"/>
              <a:t>% of service users who responded to </a:t>
            </a:r>
            <a:r>
              <a:rPr lang="en-GB" sz="1400" dirty="0" smtClean="0"/>
              <a:t>the </a:t>
            </a:r>
            <a:r>
              <a:rPr lang="en-GB" sz="1400" dirty="0"/>
              <a:t>survey </a:t>
            </a:r>
            <a:r>
              <a:rPr lang="en-GB" sz="1400" dirty="0" smtClean="0"/>
              <a:t>were </a:t>
            </a:r>
            <a:r>
              <a:rPr lang="en-GB" sz="1400" dirty="0"/>
              <a:t>white British, the remaining 11% where Indian, Pakistani, Black Caribbean, Bangladeshi, Black British and Irish Gypsy/Traveller</a:t>
            </a:r>
          </a:p>
          <a:p>
            <a:pPr marL="285750" indent="-285750">
              <a:buFont typeface="Arial" panose="020B0604020202020204" pitchFamily="34" charset="0"/>
              <a:buChar char="•"/>
            </a:pPr>
            <a:r>
              <a:rPr lang="en-GB" sz="1400" dirty="0" smtClean="0"/>
              <a:t>82</a:t>
            </a:r>
            <a:r>
              <a:rPr lang="en-GB" sz="1400" dirty="0"/>
              <a:t>% of all service users who responded to our survey where age 51 plus (51-60, 61-70, 71-80 and 81 and over</a:t>
            </a:r>
            <a:r>
              <a:rPr lang="en-GB" sz="1400" dirty="0" smtClean="0"/>
              <a:t>.) </a:t>
            </a:r>
            <a:r>
              <a:rPr lang="en-GB" sz="1400" dirty="0"/>
              <a:t>Only 7.5% where under 30. </a:t>
            </a:r>
          </a:p>
          <a:p>
            <a:pPr marL="285750" indent="-285750">
              <a:buFont typeface="Arial" panose="020B0604020202020204" pitchFamily="34" charset="0"/>
              <a:buChar char="•"/>
            </a:pPr>
            <a:r>
              <a:rPr lang="en-GB" sz="1400" dirty="0" smtClean="0"/>
              <a:t>67</a:t>
            </a:r>
            <a:r>
              <a:rPr lang="en-GB" sz="1400" dirty="0"/>
              <a:t>% of service users stated their religion was Christianity, 2.5% Hindi, 2.5% Sikh, 4.2% Islam, and 19% did not wish to say, or had no belief. </a:t>
            </a:r>
          </a:p>
          <a:p>
            <a:pPr marL="285750" indent="-285750">
              <a:buFont typeface="Arial" panose="020B0604020202020204" pitchFamily="34" charset="0"/>
              <a:buChar char="•"/>
            </a:pPr>
            <a:r>
              <a:rPr lang="en-GB" sz="1400" dirty="0" smtClean="0"/>
              <a:t>65</a:t>
            </a:r>
            <a:r>
              <a:rPr lang="en-GB" sz="1400" dirty="0"/>
              <a:t>% of responses were received from females, 32.5% men and 2.5% did not wish to state. </a:t>
            </a:r>
          </a:p>
          <a:p>
            <a:pPr marL="285750" indent="-285750">
              <a:buFont typeface="Arial" panose="020B0604020202020204" pitchFamily="34" charset="0"/>
              <a:buChar char="•"/>
            </a:pPr>
            <a:r>
              <a:rPr lang="en-GB" sz="1400" dirty="0" smtClean="0"/>
              <a:t>87</a:t>
            </a:r>
            <a:r>
              <a:rPr lang="en-GB" sz="1400" dirty="0"/>
              <a:t>% of patients were heterosexual, 8% bisexual, 5% Gay, 1.7% Lesbian, 1.7% Bi-sexual 5% did not wish to state. </a:t>
            </a:r>
          </a:p>
          <a:p>
            <a:pPr marL="285750" indent="-285750">
              <a:buFont typeface="Arial" panose="020B0604020202020204" pitchFamily="34" charset="0"/>
              <a:buChar char="•"/>
            </a:pPr>
            <a:r>
              <a:rPr lang="en-GB" sz="1400" dirty="0" smtClean="0"/>
              <a:t>Relationship </a:t>
            </a:r>
            <a:r>
              <a:rPr lang="en-GB" sz="1400" dirty="0"/>
              <a:t>status was varied, with the highest response being married (53%) single 17%</a:t>
            </a:r>
          </a:p>
          <a:p>
            <a:pPr marL="285750" indent="-285750">
              <a:buFont typeface="Arial" panose="020B0604020202020204" pitchFamily="34" charset="0"/>
              <a:buChar char="•"/>
            </a:pPr>
            <a:r>
              <a:rPr lang="en-GB" sz="1400" dirty="0" smtClean="0"/>
              <a:t>2.5</a:t>
            </a:r>
            <a:r>
              <a:rPr lang="en-GB" sz="1400" dirty="0"/>
              <a:t>% were pregnant at the time of making a complaint with a further 2.5% having recently given birth</a:t>
            </a:r>
          </a:p>
          <a:p>
            <a:pPr marL="285750" indent="-285750">
              <a:buFont typeface="Arial" panose="020B0604020202020204" pitchFamily="34" charset="0"/>
              <a:buChar char="•"/>
            </a:pPr>
            <a:r>
              <a:rPr lang="en-GB" sz="1400" dirty="0" smtClean="0"/>
              <a:t>30</a:t>
            </a:r>
            <a:r>
              <a:rPr lang="en-GB" sz="1400" dirty="0"/>
              <a:t>% of service users would consider themselves to have a </a:t>
            </a:r>
            <a:r>
              <a:rPr lang="en-GB" sz="1400" dirty="0" smtClean="0"/>
              <a:t>disability.</a:t>
            </a:r>
          </a:p>
          <a:p>
            <a:pPr marL="285750" indent="-285750">
              <a:buFont typeface="Arial" panose="020B0604020202020204" pitchFamily="34" charset="0"/>
              <a:buChar char="•"/>
            </a:pPr>
            <a:r>
              <a:rPr lang="en-GB" sz="1400" dirty="0" smtClean="0"/>
              <a:t>The </a:t>
            </a:r>
            <a:r>
              <a:rPr lang="en-GB" sz="1400" dirty="0"/>
              <a:t>data helps the team ensure accessibility is in reach to all communities </a:t>
            </a:r>
            <a:r>
              <a:rPr lang="en-GB" sz="1400" dirty="0" smtClean="0"/>
              <a:t>and the team </a:t>
            </a:r>
            <a:r>
              <a:rPr lang="en-GB" sz="1400" dirty="0"/>
              <a:t>target hard to reach groups to raise awareness of complaints and feedback mechanisms. Patient </a:t>
            </a:r>
            <a:r>
              <a:rPr lang="en-GB" sz="1400" dirty="0" smtClean="0"/>
              <a:t>Relations Surgeries </a:t>
            </a:r>
            <a:r>
              <a:rPr lang="en-GB" sz="1400" dirty="0"/>
              <a:t>have been held throughout the last year to increase and widen </a:t>
            </a:r>
            <a:r>
              <a:rPr lang="en-GB" sz="1400" dirty="0" smtClean="0"/>
              <a:t>access.</a:t>
            </a:r>
            <a:endParaRPr lang="en-GB" sz="1400" dirty="0"/>
          </a:p>
          <a:p>
            <a:endParaRPr lang="en-GB" sz="1400" dirty="0"/>
          </a:p>
        </p:txBody>
      </p:sp>
    </p:spTree>
    <p:extLst>
      <p:ext uri="{BB962C8B-B14F-4D97-AF65-F5344CB8AC3E}">
        <p14:creationId xmlns:p14="http://schemas.microsoft.com/office/powerpoint/2010/main" val="4180044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Looking ahead to 2020/21</a:t>
            </a:r>
            <a:endParaRPr lang="en-GB" dirty="0"/>
          </a:p>
        </p:txBody>
      </p:sp>
      <p:sp>
        <p:nvSpPr>
          <p:cNvPr id="3" name="Text Placeholder 2"/>
          <p:cNvSpPr>
            <a:spLocks noGrp="1"/>
          </p:cNvSpPr>
          <p:nvPr>
            <p:ph type="body" sz="quarter" idx="10"/>
          </p:nvPr>
        </p:nvSpPr>
        <p:spPr>
          <a:xfrm>
            <a:off x="467544" y="1700808"/>
            <a:ext cx="8207375" cy="3816424"/>
          </a:xfrm>
        </p:spPr>
        <p:txBody>
          <a:bodyPr/>
          <a:lstStyle/>
          <a:p>
            <a:r>
              <a:rPr lang="en-GB" sz="1400" dirty="0" smtClean="0"/>
              <a:t>Over the next 12 months we will be focused on the following;</a:t>
            </a:r>
          </a:p>
          <a:p>
            <a:pPr marL="285750" indent="-285750">
              <a:buFont typeface="Arial" panose="020B0604020202020204" pitchFamily="34" charset="0"/>
              <a:buChar char="•"/>
            </a:pPr>
            <a:r>
              <a:rPr lang="en-GB" sz="1400" dirty="0" smtClean="0"/>
              <a:t>Working with the Patient Experience Team we will continue  </a:t>
            </a:r>
            <a:r>
              <a:rPr lang="en-GB" sz="1400" dirty="0"/>
              <a:t>to build partnerships with community groups and local stakeholders including ‘Walsall Local Integration Partnership’.</a:t>
            </a:r>
          </a:p>
          <a:p>
            <a:pPr marL="285750" indent="-285750">
              <a:buFont typeface="Arial" panose="020B0604020202020204" pitchFamily="34" charset="0"/>
              <a:buChar char="•"/>
            </a:pPr>
            <a:r>
              <a:rPr lang="en-GB" sz="1400" dirty="0" smtClean="0"/>
              <a:t>To </a:t>
            </a:r>
            <a:r>
              <a:rPr lang="en-GB" sz="1400" dirty="0"/>
              <a:t>ensure that equality, diversity and inclusion continue to be an integral part of our workforce planning to improve patient </a:t>
            </a:r>
            <a:r>
              <a:rPr lang="en-GB" sz="1400" dirty="0" smtClean="0"/>
              <a:t>outcomes </a:t>
            </a:r>
            <a:r>
              <a:rPr lang="en-GB" sz="1400" dirty="0"/>
              <a:t>and experience.</a:t>
            </a:r>
          </a:p>
          <a:p>
            <a:pPr marL="285750" indent="-285750">
              <a:buFont typeface="Arial" panose="020B0604020202020204" pitchFamily="34" charset="0"/>
              <a:buChar char="•"/>
            </a:pPr>
            <a:r>
              <a:rPr lang="en-GB" sz="1400" dirty="0" smtClean="0"/>
              <a:t>Provide </a:t>
            </a:r>
            <a:r>
              <a:rPr lang="en-GB" sz="1400" dirty="0"/>
              <a:t>monthly updates to the Equality Diversity and Inclusion </a:t>
            </a:r>
            <a:r>
              <a:rPr lang="en-GB" sz="1400" dirty="0" smtClean="0"/>
              <a:t>Committee  </a:t>
            </a:r>
            <a:r>
              <a:rPr lang="en-GB" sz="1400" dirty="0"/>
              <a:t>(</a:t>
            </a:r>
            <a:r>
              <a:rPr lang="en-GB" sz="1400" dirty="0" smtClean="0"/>
              <a:t>EDIC) </a:t>
            </a:r>
            <a:r>
              <a:rPr lang="en-GB" sz="1400" dirty="0"/>
              <a:t>for discussion/action planning and to the People and Organisational Development Committee for assurance.</a:t>
            </a:r>
          </a:p>
          <a:p>
            <a:r>
              <a:rPr lang="en-GB" sz="1400" dirty="0" smtClean="0"/>
              <a:t>Finalise </a:t>
            </a:r>
            <a:r>
              <a:rPr lang="en-GB" sz="1400" dirty="0"/>
              <a:t>robust monitoring arrangements to ensure we collect and analyse data relating to staff with protected characteristics in connection </a:t>
            </a:r>
            <a:r>
              <a:rPr lang="en-GB" sz="1400" dirty="0" smtClean="0"/>
              <a:t>with;</a:t>
            </a:r>
            <a:endParaRPr lang="en-GB" sz="1400" dirty="0"/>
          </a:p>
          <a:p>
            <a:pPr marL="285750" indent="-285750">
              <a:buFont typeface="Arial" panose="020B0604020202020204" pitchFamily="34" charset="0"/>
              <a:buChar char="•"/>
            </a:pPr>
            <a:r>
              <a:rPr lang="en-GB" sz="1400" dirty="0" smtClean="0"/>
              <a:t>Recruitment</a:t>
            </a:r>
            <a:endParaRPr lang="en-GB" sz="1400" dirty="0"/>
          </a:p>
          <a:p>
            <a:pPr marL="285750" indent="-285750">
              <a:buFont typeface="Arial" panose="020B0604020202020204" pitchFamily="34" charset="0"/>
              <a:buChar char="•"/>
            </a:pPr>
            <a:r>
              <a:rPr lang="en-GB" sz="1400" dirty="0" smtClean="0"/>
              <a:t>Promotion</a:t>
            </a:r>
            <a:r>
              <a:rPr lang="en-GB" sz="1400" dirty="0"/>
              <a:t>, Disciplinary Action</a:t>
            </a:r>
          </a:p>
          <a:p>
            <a:pPr marL="285750" indent="-285750">
              <a:buFont typeface="Arial" panose="020B0604020202020204" pitchFamily="34" charset="0"/>
              <a:buChar char="•"/>
            </a:pPr>
            <a:r>
              <a:rPr lang="en-GB" sz="1400" dirty="0" smtClean="0"/>
              <a:t>Leavers</a:t>
            </a:r>
            <a:endParaRPr lang="en-GB" sz="1400" dirty="0"/>
          </a:p>
          <a:p>
            <a:endParaRPr lang="en-GB" sz="1400" dirty="0"/>
          </a:p>
        </p:txBody>
      </p:sp>
    </p:spTree>
    <p:extLst>
      <p:ext uri="{BB962C8B-B14F-4D97-AF65-F5344CB8AC3E}">
        <p14:creationId xmlns:p14="http://schemas.microsoft.com/office/powerpoint/2010/main" val="41925692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Looking ahead to 2020/21</a:t>
            </a:r>
            <a:endParaRPr lang="en-GB" dirty="0"/>
          </a:p>
        </p:txBody>
      </p:sp>
      <p:sp>
        <p:nvSpPr>
          <p:cNvPr id="3" name="Text Placeholder 2"/>
          <p:cNvSpPr>
            <a:spLocks noGrp="1"/>
          </p:cNvSpPr>
          <p:nvPr>
            <p:ph type="body" sz="quarter" idx="10"/>
          </p:nvPr>
        </p:nvSpPr>
        <p:spPr/>
        <p:txBody>
          <a:bodyPr/>
          <a:lstStyle/>
          <a:p>
            <a:pPr marL="285750" indent="-285750">
              <a:buFont typeface="Arial" panose="020B0604020202020204" pitchFamily="34" charset="0"/>
              <a:buChar char="•"/>
            </a:pPr>
            <a:r>
              <a:rPr lang="en-GB" sz="1400" dirty="0" smtClean="0"/>
              <a:t>The implementation of </a:t>
            </a:r>
            <a:r>
              <a:rPr lang="en-GB" sz="1400" dirty="0"/>
              <a:t>‘Values-Based’ recruitment.</a:t>
            </a:r>
          </a:p>
          <a:p>
            <a:pPr marL="285750" indent="-285750">
              <a:buFont typeface="Arial" panose="020B0604020202020204" pitchFamily="34" charset="0"/>
              <a:buChar char="•"/>
            </a:pPr>
            <a:r>
              <a:rPr lang="en-GB" sz="1400" dirty="0" smtClean="0"/>
              <a:t>Review </a:t>
            </a:r>
            <a:r>
              <a:rPr lang="en-GB" sz="1400" dirty="0"/>
              <a:t>our Training Needs Analysis to ensure training is linked to workforce planning and a fair process for development opportunities.</a:t>
            </a:r>
          </a:p>
          <a:p>
            <a:pPr marL="285750" indent="-285750">
              <a:buFont typeface="Arial" panose="020B0604020202020204" pitchFamily="34" charset="0"/>
              <a:buChar char="•"/>
            </a:pPr>
            <a:r>
              <a:rPr lang="en-GB" sz="1400" dirty="0" smtClean="0"/>
              <a:t>Identify </a:t>
            </a:r>
            <a:r>
              <a:rPr lang="en-GB" sz="1400" dirty="0"/>
              <a:t>ways to encourage and support more female consultants to apply for Clinical Excellence Awards as part of reducing the Gender Pay Gap.</a:t>
            </a:r>
          </a:p>
          <a:p>
            <a:pPr marL="285750" indent="-285750">
              <a:buFont typeface="Arial" panose="020B0604020202020204" pitchFamily="34" charset="0"/>
              <a:buChar char="•"/>
            </a:pPr>
            <a:r>
              <a:rPr lang="en-GB" sz="1400" dirty="0" smtClean="0"/>
              <a:t>Work </a:t>
            </a:r>
            <a:r>
              <a:rPr lang="en-GB" sz="1400" dirty="0"/>
              <a:t>to redress recruitment inequity by ensuring a diverse panel that represents our community and workforce, to be achieved through </a:t>
            </a:r>
            <a:r>
              <a:rPr lang="en-GB" sz="1400" dirty="0" smtClean="0"/>
              <a:t>the introduction of </a:t>
            </a:r>
            <a:r>
              <a:rPr lang="en-GB" sz="1400" dirty="0"/>
              <a:t>a pool of trained staff who can be </a:t>
            </a:r>
            <a:r>
              <a:rPr lang="en-GB" sz="1400" dirty="0" smtClean="0"/>
              <a:t>called </a:t>
            </a:r>
            <a:r>
              <a:rPr lang="en-GB" sz="1400" dirty="0"/>
              <a:t>upon to sit on panels.</a:t>
            </a:r>
          </a:p>
          <a:p>
            <a:pPr marL="285750" indent="-285750">
              <a:buFont typeface="Arial" panose="020B0604020202020204" pitchFamily="34" charset="0"/>
              <a:buChar char="•"/>
            </a:pPr>
            <a:r>
              <a:rPr lang="en-GB" sz="1400" dirty="0" smtClean="0"/>
              <a:t>Continue </a:t>
            </a:r>
            <a:r>
              <a:rPr lang="en-GB" sz="1400" dirty="0"/>
              <a:t>to support and participate in national and local events that embrace diversity.</a:t>
            </a:r>
          </a:p>
          <a:p>
            <a:pPr marL="285750" indent="-285750">
              <a:buFont typeface="Arial" panose="020B0604020202020204" pitchFamily="34" charset="0"/>
              <a:buChar char="•"/>
            </a:pPr>
            <a:r>
              <a:rPr lang="en-GB" sz="1400" dirty="0" smtClean="0"/>
              <a:t>The development of a systematic approach to talent management to ensure diverse talent pools for  the future.</a:t>
            </a:r>
            <a:endParaRPr lang="en-GB" sz="1400" dirty="0"/>
          </a:p>
          <a:p>
            <a:pPr marL="285750" indent="-285750">
              <a:buFont typeface="Arial" panose="020B0604020202020204" pitchFamily="34" charset="0"/>
              <a:buChar char="•"/>
            </a:pPr>
            <a:r>
              <a:rPr lang="en-GB" sz="1400" dirty="0" smtClean="0"/>
              <a:t>Create </a:t>
            </a:r>
            <a:r>
              <a:rPr lang="en-GB" sz="1400" dirty="0"/>
              <a:t>an </a:t>
            </a:r>
            <a:r>
              <a:rPr lang="en-GB" sz="1400" dirty="0" smtClean="0"/>
              <a:t>Inclusion Group, </a:t>
            </a:r>
            <a:r>
              <a:rPr lang="en-GB" sz="1400" dirty="0"/>
              <a:t>which feeds into </a:t>
            </a:r>
            <a:r>
              <a:rPr lang="en-GB" sz="1400" dirty="0" smtClean="0"/>
              <a:t>the Equality, Diversity and Inclusion Committee, </a:t>
            </a:r>
            <a:r>
              <a:rPr lang="en-GB" sz="1400" dirty="0"/>
              <a:t>with oversight for diverse </a:t>
            </a:r>
            <a:r>
              <a:rPr lang="en-GB" sz="1400" dirty="0" smtClean="0"/>
              <a:t>staff </a:t>
            </a:r>
            <a:r>
              <a:rPr lang="en-GB" sz="1400" dirty="0"/>
              <a:t>networks.</a:t>
            </a:r>
          </a:p>
          <a:p>
            <a:endParaRPr lang="en-GB" dirty="0"/>
          </a:p>
        </p:txBody>
      </p:sp>
    </p:spTree>
    <p:extLst>
      <p:ext uri="{BB962C8B-B14F-4D97-AF65-F5344CB8AC3E}">
        <p14:creationId xmlns:p14="http://schemas.microsoft.com/office/powerpoint/2010/main" val="8081244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6394" y="1052736"/>
            <a:ext cx="8229600" cy="576064"/>
          </a:xfrm>
        </p:spPr>
        <p:txBody>
          <a:bodyPr/>
          <a:lstStyle/>
          <a:p>
            <a:r>
              <a:rPr lang="en-GB" sz="2400" dirty="0" smtClean="0"/>
              <a:t> ANNEX A -Workforce equality information</a:t>
            </a:r>
            <a:endParaRPr lang="en-GB" sz="2400" dirty="0"/>
          </a:p>
        </p:txBody>
      </p:sp>
      <p:sp>
        <p:nvSpPr>
          <p:cNvPr id="3" name="Text Placeholder 2"/>
          <p:cNvSpPr>
            <a:spLocks noGrp="1"/>
          </p:cNvSpPr>
          <p:nvPr>
            <p:ph type="body" sz="quarter" idx="10"/>
          </p:nvPr>
        </p:nvSpPr>
        <p:spPr>
          <a:xfrm>
            <a:off x="467544" y="1700808"/>
            <a:ext cx="8207375" cy="4248472"/>
          </a:xfrm>
        </p:spPr>
        <p:txBody>
          <a:bodyPr/>
          <a:lstStyle/>
          <a:p>
            <a:r>
              <a:rPr lang="en-GB" sz="1400" dirty="0"/>
              <a:t>Walsall is a diverse borough; however, there are significant areas of deprivation and differentials in health outcomes across the </a:t>
            </a:r>
            <a:r>
              <a:rPr lang="en-GB" sz="1400" dirty="0" smtClean="0"/>
              <a:t>borough and </a:t>
            </a:r>
            <a:r>
              <a:rPr lang="en-GB" sz="1400" dirty="0"/>
              <a:t>we are the 30th most deprived borough in England.  </a:t>
            </a:r>
          </a:p>
          <a:p>
            <a:r>
              <a:rPr lang="en-GB" sz="1400" dirty="0" smtClean="0"/>
              <a:t>Walsall </a:t>
            </a:r>
            <a:r>
              <a:rPr lang="en-GB" sz="1400" dirty="0"/>
              <a:t>has an estimated population of 269,323 </a:t>
            </a:r>
            <a:r>
              <a:rPr lang="en-GB" sz="1400" dirty="0" smtClean="0"/>
              <a:t> which </a:t>
            </a:r>
            <a:r>
              <a:rPr lang="en-GB" sz="1400" dirty="0"/>
              <a:t>is higher than the mid-2010 estimates and represents an increase of 4.8%, well above the 2.7% increase for the West Midlands</a:t>
            </a:r>
            <a:r>
              <a:rPr lang="en-GB" dirty="0"/>
              <a:t>. </a:t>
            </a:r>
            <a:endParaRPr lang="en-GB" dirty="0" smtClean="0"/>
          </a:p>
          <a:p>
            <a:endParaRPr lang="en-GB" dirty="0"/>
          </a:p>
          <a:p>
            <a:endParaRPr lang="en-GB" dirty="0" smtClean="0"/>
          </a:p>
          <a:p>
            <a:endParaRPr lang="en-GB" sz="1400" dirty="0" smtClean="0"/>
          </a:p>
          <a:p>
            <a:r>
              <a:rPr lang="en-GB" sz="1400" dirty="0" smtClean="0"/>
              <a:t>Walsall </a:t>
            </a:r>
            <a:r>
              <a:rPr lang="en-GB" sz="1400" dirty="0"/>
              <a:t>has an over-representation in older age groups, aged 65 and above until around the age of 85, where national levels are higher.  This may be as a result of a lower life expectancy in Walsall than </a:t>
            </a:r>
            <a:r>
              <a:rPr lang="en-GB" sz="1400" dirty="0" smtClean="0"/>
              <a:t>nationally.</a:t>
            </a:r>
            <a:endParaRPr lang="en-GB" sz="1400" dirty="0"/>
          </a:p>
          <a:p>
            <a:endParaRPr lang="en-GB"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394" y="2806700"/>
            <a:ext cx="4505325" cy="62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623" y="4293096"/>
            <a:ext cx="4505324" cy="1459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98742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Workforce equality information</a:t>
            </a:r>
          </a:p>
        </p:txBody>
      </p:sp>
      <p:sp>
        <p:nvSpPr>
          <p:cNvPr id="3" name="Text Placeholder 2"/>
          <p:cNvSpPr>
            <a:spLocks noGrp="1"/>
          </p:cNvSpPr>
          <p:nvPr>
            <p:ph type="body" sz="quarter" idx="10"/>
          </p:nvPr>
        </p:nvSpPr>
        <p:spPr>
          <a:xfrm>
            <a:off x="468313" y="1772816"/>
            <a:ext cx="8207375" cy="4176464"/>
          </a:xfrm>
        </p:spPr>
        <p:txBody>
          <a:bodyPr/>
          <a:lstStyle/>
          <a:p>
            <a:r>
              <a:rPr lang="en-GB" sz="1400" dirty="0"/>
              <a:t>Of England’s working population it is reported by NHS Employers that 21% are aged 45 to 54 years and within the NHS as a whole; 28%. The age group 55 to 64 years represents 17% of both England’s working population and the NHS as a whole; whilst those aged 65 and over represent 4% and 2% of England’s working population and the NHS total workforce, </a:t>
            </a:r>
            <a:r>
              <a:rPr lang="en-GB" sz="1400" dirty="0" smtClean="0"/>
              <a:t>respectively.</a:t>
            </a:r>
            <a:endParaRPr lang="en-GB" sz="1400" dirty="0"/>
          </a:p>
        </p:txBody>
      </p:sp>
      <p:pic>
        <p:nvPicPr>
          <p:cNvPr id="4" name="Picture 3"/>
          <p:cNvPicPr/>
          <p:nvPr/>
        </p:nvPicPr>
        <p:blipFill>
          <a:blip r:embed="rId2"/>
          <a:stretch>
            <a:fillRect/>
          </a:stretch>
        </p:blipFill>
        <p:spPr>
          <a:xfrm>
            <a:off x="395536" y="2765345"/>
            <a:ext cx="4648835" cy="2476500"/>
          </a:xfrm>
          <a:prstGeom prst="rect">
            <a:avLst/>
          </a:prstGeom>
        </p:spPr>
      </p:pic>
      <p:sp>
        <p:nvSpPr>
          <p:cNvPr id="7" name="Rectangle 6"/>
          <p:cNvSpPr/>
          <p:nvPr/>
        </p:nvSpPr>
        <p:spPr>
          <a:xfrm>
            <a:off x="513248" y="5241088"/>
            <a:ext cx="7938695" cy="738664"/>
          </a:xfrm>
          <a:prstGeom prst="rect">
            <a:avLst/>
          </a:prstGeom>
        </p:spPr>
        <p:txBody>
          <a:bodyPr wrap="square">
            <a:spAutoFit/>
          </a:bodyPr>
          <a:lstStyle/>
          <a:p>
            <a:r>
              <a:rPr lang="en-GB" sz="1400" dirty="0"/>
              <a:t>The ethnic make-up of Walsall is predominantly ‘White British’ at 77%, whilst Black, Asian and Minority Ethnic (BAME) residents represent 27% of our borough’s </a:t>
            </a:r>
            <a:r>
              <a:rPr lang="en-GB" sz="1400" dirty="0" smtClean="0"/>
              <a:t>population with </a:t>
            </a:r>
            <a:r>
              <a:rPr lang="en-GB" sz="1400" dirty="0"/>
              <a:t>23.1% from minority ethnic </a:t>
            </a:r>
            <a:r>
              <a:rPr lang="en-GB" sz="1400" dirty="0" smtClean="0"/>
              <a:t>groups.</a:t>
            </a:r>
            <a:endParaRPr lang="en-GB" sz="1400" dirty="0"/>
          </a:p>
        </p:txBody>
      </p:sp>
    </p:spTree>
    <p:extLst>
      <p:ext uri="{BB962C8B-B14F-4D97-AF65-F5344CB8AC3E}">
        <p14:creationId xmlns:p14="http://schemas.microsoft.com/office/powerpoint/2010/main" val="26252607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Workforce equality information</a:t>
            </a:r>
          </a:p>
        </p:txBody>
      </p:sp>
      <p:sp>
        <p:nvSpPr>
          <p:cNvPr id="3" name="Text Placeholder 2"/>
          <p:cNvSpPr>
            <a:spLocks noGrp="1"/>
          </p:cNvSpPr>
          <p:nvPr>
            <p:ph type="body" sz="quarter" idx="10"/>
          </p:nvPr>
        </p:nvSpPr>
        <p:spPr>
          <a:xfrm>
            <a:off x="467544" y="1700808"/>
            <a:ext cx="8207375" cy="3816424"/>
          </a:xfrm>
        </p:spPr>
        <p:txBody>
          <a:bodyPr/>
          <a:lstStyle/>
          <a:p>
            <a:r>
              <a:rPr lang="en-GB" sz="1400" b="1" dirty="0" smtClean="0"/>
              <a:t>Age</a:t>
            </a:r>
            <a:endParaRPr lang="en-GB" sz="1400" b="1" dirty="0"/>
          </a:p>
          <a:p>
            <a:r>
              <a:rPr lang="en-GB" sz="1400" dirty="0" smtClean="0"/>
              <a:t>The </a:t>
            </a:r>
            <a:r>
              <a:rPr lang="en-GB" sz="1400" dirty="0"/>
              <a:t>majority of our workforce is aged between 25 and 54 years of age (74.77% of the workforce) with a median age of 44; this represents a slight decrease from last year in both aspects. The average age in the NHS workforce is reported as 43 years for both men and women.</a:t>
            </a:r>
          </a:p>
          <a:p>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1069032180"/>
              </p:ext>
            </p:extLst>
          </p:nvPr>
        </p:nvGraphicFramePr>
        <p:xfrm>
          <a:off x="611560" y="2924944"/>
          <a:ext cx="8085582" cy="1490980"/>
        </p:xfrm>
        <a:graphic>
          <a:graphicData uri="http://schemas.openxmlformats.org/drawingml/2006/table">
            <a:tbl>
              <a:tblPr firstRow="1" firstCol="1" bandRow="1"/>
              <a:tblGrid>
                <a:gridCol w="1414977"/>
                <a:gridCol w="1112576"/>
                <a:gridCol w="1112576"/>
                <a:gridCol w="1112576"/>
                <a:gridCol w="1112576"/>
                <a:gridCol w="1112576"/>
                <a:gridCol w="1107725"/>
              </a:tblGrid>
              <a:tr h="238125">
                <a:tc>
                  <a:txBody>
                    <a:bodyPr/>
                    <a:lstStyle/>
                    <a:p>
                      <a:pPr algn="just">
                        <a:spcAft>
                          <a:spcPts val="0"/>
                        </a:spcAft>
                      </a:pPr>
                      <a:r>
                        <a:rPr lang="en-GB" sz="1200" dirty="0">
                          <a:solidFill>
                            <a:srgbClr val="000000"/>
                          </a:solidFill>
                          <a:effectLst/>
                          <a:latin typeface="Arial"/>
                          <a:ea typeface="Times New Roman"/>
                          <a:cs typeface="Times New Roman"/>
                        </a:rPr>
                        <a:t> </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GB" sz="1200" b="1" dirty="0">
                          <a:solidFill>
                            <a:srgbClr val="000000"/>
                          </a:solidFill>
                          <a:effectLst/>
                          <a:latin typeface="Arial"/>
                          <a:ea typeface="Times New Roman"/>
                          <a:cs typeface="Times New Roman"/>
                        </a:rPr>
                        <a:t>&lt;=25 Years</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D9F1"/>
                    </a:solidFill>
                  </a:tcPr>
                </a:tc>
                <a:tc>
                  <a:txBody>
                    <a:bodyPr/>
                    <a:lstStyle/>
                    <a:p>
                      <a:pPr algn="just">
                        <a:spcAft>
                          <a:spcPts val="0"/>
                        </a:spcAft>
                      </a:pPr>
                      <a:r>
                        <a:rPr lang="en-GB" sz="1200" b="1" dirty="0">
                          <a:solidFill>
                            <a:srgbClr val="000000"/>
                          </a:solidFill>
                          <a:effectLst/>
                          <a:latin typeface="Arial"/>
                          <a:ea typeface="Times New Roman"/>
                          <a:cs typeface="Times New Roman"/>
                        </a:rPr>
                        <a:t>26-35</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D9F1"/>
                    </a:solidFill>
                  </a:tcPr>
                </a:tc>
                <a:tc>
                  <a:txBody>
                    <a:bodyPr/>
                    <a:lstStyle/>
                    <a:p>
                      <a:pPr algn="just">
                        <a:spcAft>
                          <a:spcPts val="0"/>
                        </a:spcAft>
                      </a:pPr>
                      <a:r>
                        <a:rPr lang="en-GB" sz="1200" b="1" dirty="0">
                          <a:solidFill>
                            <a:srgbClr val="000000"/>
                          </a:solidFill>
                          <a:effectLst/>
                          <a:latin typeface="Arial"/>
                          <a:ea typeface="Times New Roman"/>
                          <a:cs typeface="Times New Roman"/>
                        </a:rPr>
                        <a:t>36-45</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D9F1"/>
                    </a:solidFill>
                  </a:tcPr>
                </a:tc>
                <a:tc>
                  <a:txBody>
                    <a:bodyPr/>
                    <a:lstStyle/>
                    <a:p>
                      <a:pPr algn="just">
                        <a:spcAft>
                          <a:spcPts val="0"/>
                        </a:spcAft>
                      </a:pPr>
                      <a:r>
                        <a:rPr lang="en-GB" sz="1200" b="1" dirty="0">
                          <a:solidFill>
                            <a:srgbClr val="000000"/>
                          </a:solidFill>
                          <a:effectLst/>
                          <a:latin typeface="Arial"/>
                          <a:ea typeface="Times New Roman"/>
                          <a:cs typeface="Times New Roman"/>
                        </a:rPr>
                        <a:t>46-55</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D9F1"/>
                    </a:solidFill>
                  </a:tcPr>
                </a:tc>
                <a:tc>
                  <a:txBody>
                    <a:bodyPr/>
                    <a:lstStyle/>
                    <a:p>
                      <a:pPr algn="just">
                        <a:spcAft>
                          <a:spcPts val="0"/>
                        </a:spcAft>
                      </a:pPr>
                      <a:r>
                        <a:rPr lang="en-GB" sz="1200" b="1" dirty="0">
                          <a:solidFill>
                            <a:srgbClr val="000000"/>
                          </a:solidFill>
                          <a:effectLst/>
                          <a:latin typeface="Arial"/>
                          <a:ea typeface="Times New Roman"/>
                          <a:cs typeface="Times New Roman"/>
                        </a:rPr>
                        <a:t>56-65</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D9F1"/>
                    </a:solidFill>
                  </a:tcPr>
                </a:tc>
                <a:tc>
                  <a:txBody>
                    <a:bodyPr/>
                    <a:lstStyle/>
                    <a:p>
                      <a:pPr algn="just">
                        <a:spcAft>
                          <a:spcPts val="0"/>
                        </a:spcAft>
                      </a:pPr>
                      <a:r>
                        <a:rPr lang="en-GB" sz="1200" b="1" dirty="0">
                          <a:solidFill>
                            <a:srgbClr val="000000"/>
                          </a:solidFill>
                          <a:effectLst/>
                          <a:latin typeface="Arial"/>
                          <a:ea typeface="Times New Roman"/>
                          <a:cs typeface="Times New Roman"/>
                        </a:rPr>
                        <a:t>66+</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D9F1"/>
                    </a:solidFill>
                  </a:tcPr>
                </a:tc>
              </a:tr>
              <a:tr h="266065">
                <a:tc>
                  <a:txBody>
                    <a:bodyPr/>
                    <a:lstStyle/>
                    <a:p>
                      <a:pPr algn="just">
                        <a:spcAft>
                          <a:spcPts val="0"/>
                        </a:spcAft>
                      </a:pPr>
                      <a:r>
                        <a:rPr lang="en-GB" sz="1200" b="1" dirty="0">
                          <a:solidFill>
                            <a:srgbClr val="000000"/>
                          </a:solidFill>
                          <a:effectLst/>
                          <a:latin typeface="Arial"/>
                          <a:ea typeface="Times New Roman"/>
                          <a:cs typeface="Times New Roman"/>
                        </a:rPr>
                        <a:t>WHT</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D9F1"/>
                    </a:solidFill>
                  </a:tcPr>
                </a:tc>
                <a:tc>
                  <a:txBody>
                    <a:bodyPr/>
                    <a:lstStyle/>
                    <a:p>
                      <a:pPr algn="just">
                        <a:spcAft>
                          <a:spcPts val="0"/>
                        </a:spcAft>
                      </a:pPr>
                      <a:r>
                        <a:rPr lang="en-GB" sz="1200" dirty="0">
                          <a:solidFill>
                            <a:srgbClr val="000000"/>
                          </a:solidFill>
                          <a:effectLst/>
                          <a:latin typeface="Arial"/>
                          <a:ea typeface="Times New Roman"/>
                          <a:cs typeface="Times New Roman"/>
                        </a:rPr>
                        <a:t>10%</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GB" sz="1200" dirty="0">
                          <a:solidFill>
                            <a:srgbClr val="000000"/>
                          </a:solidFill>
                          <a:effectLst/>
                          <a:latin typeface="Arial"/>
                          <a:ea typeface="Times New Roman"/>
                          <a:cs typeface="Times New Roman"/>
                        </a:rPr>
                        <a:t>23%</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GB" sz="1200" dirty="0">
                          <a:solidFill>
                            <a:srgbClr val="000000"/>
                          </a:solidFill>
                          <a:effectLst/>
                          <a:latin typeface="Arial"/>
                          <a:ea typeface="Times New Roman"/>
                          <a:cs typeface="Times New Roman"/>
                        </a:rPr>
                        <a:t>23%</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GB" sz="1200" dirty="0">
                          <a:solidFill>
                            <a:srgbClr val="000000"/>
                          </a:solidFill>
                          <a:effectLst/>
                          <a:latin typeface="Arial"/>
                          <a:ea typeface="Times New Roman"/>
                          <a:cs typeface="Times New Roman"/>
                        </a:rPr>
                        <a:t>27%</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GB" sz="1200" dirty="0">
                          <a:solidFill>
                            <a:srgbClr val="000000"/>
                          </a:solidFill>
                          <a:effectLst/>
                          <a:latin typeface="Arial"/>
                          <a:ea typeface="Times New Roman"/>
                          <a:cs typeface="Times New Roman"/>
                        </a:rPr>
                        <a:t>15%</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GB" sz="1200" dirty="0">
                          <a:solidFill>
                            <a:srgbClr val="000000"/>
                          </a:solidFill>
                          <a:effectLst/>
                          <a:latin typeface="Arial"/>
                          <a:ea typeface="Times New Roman"/>
                          <a:cs typeface="Times New Roman"/>
                        </a:rPr>
                        <a:t>2%</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8150">
                <a:tc>
                  <a:txBody>
                    <a:bodyPr/>
                    <a:lstStyle/>
                    <a:p>
                      <a:pPr algn="just">
                        <a:spcAft>
                          <a:spcPts val="0"/>
                        </a:spcAft>
                      </a:pPr>
                      <a:r>
                        <a:rPr lang="en-GB" sz="1200" b="1" dirty="0">
                          <a:solidFill>
                            <a:srgbClr val="000000"/>
                          </a:solidFill>
                          <a:effectLst/>
                          <a:latin typeface="Arial"/>
                          <a:ea typeface="Times New Roman"/>
                          <a:cs typeface="Times New Roman"/>
                        </a:rPr>
                        <a:t>NHS Workforce</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D9F1"/>
                    </a:solidFill>
                  </a:tcPr>
                </a:tc>
                <a:tc>
                  <a:txBody>
                    <a:bodyPr/>
                    <a:lstStyle/>
                    <a:p>
                      <a:pPr algn="just">
                        <a:spcAft>
                          <a:spcPts val="0"/>
                        </a:spcAft>
                      </a:pPr>
                      <a:r>
                        <a:rPr lang="en-GB" sz="1200" dirty="0">
                          <a:solidFill>
                            <a:srgbClr val="000000"/>
                          </a:solidFill>
                          <a:effectLst/>
                          <a:latin typeface="Arial"/>
                          <a:ea typeface="Times New Roman"/>
                          <a:cs typeface="Times New Roman"/>
                        </a:rPr>
                        <a:t>6%</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GB" sz="1200" dirty="0">
                          <a:solidFill>
                            <a:srgbClr val="000000"/>
                          </a:solidFill>
                          <a:effectLst/>
                          <a:latin typeface="Arial"/>
                          <a:ea typeface="Times New Roman"/>
                          <a:cs typeface="Times New Roman"/>
                        </a:rPr>
                        <a:t>23%</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GB" sz="1200" dirty="0">
                          <a:solidFill>
                            <a:srgbClr val="000000"/>
                          </a:solidFill>
                          <a:effectLst/>
                          <a:latin typeface="Arial"/>
                          <a:ea typeface="Times New Roman"/>
                          <a:cs typeface="Times New Roman"/>
                        </a:rPr>
                        <a:t>24%</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GB" sz="1200" dirty="0">
                          <a:solidFill>
                            <a:srgbClr val="000000"/>
                          </a:solidFill>
                          <a:effectLst/>
                          <a:latin typeface="Arial"/>
                          <a:ea typeface="Times New Roman"/>
                          <a:cs typeface="Times New Roman"/>
                        </a:rPr>
                        <a:t>29%</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GB" sz="1200" dirty="0">
                          <a:solidFill>
                            <a:srgbClr val="000000"/>
                          </a:solidFill>
                          <a:effectLst/>
                          <a:latin typeface="Arial"/>
                          <a:ea typeface="Times New Roman"/>
                          <a:cs typeface="Times New Roman"/>
                        </a:rPr>
                        <a:t>17%</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GB" sz="1200" dirty="0">
                          <a:solidFill>
                            <a:srgbClr val="000000"/>
                          </a:solidFill>
                          <a:effectLst/>
                          <a:latin typeface="Arial"/>
                          <a:ea typeface="Times New Roman"/>
                          <a:cs typeface="Times New Roman"/>
                        </a:rPr>
                        <a:t>1%</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8150">
                <a:tc>
                  <a:txBody>
                    <a:bodyPr/>
                    <a:lstStyle/>
                    <a:p>
                      <a:pPr algn="just">
                        <a:spcAft>
                          <a:spcPts val="0"/>
                        </a:spcAft>
                      </a:pPr>
                      <a:r>
                        <a:rPr lang="en-GB" sz="1200" b="1" dirty="0">
                          <a:solidFill>
                            <a:srgbClr val="000000"/>
                          </a:solidFill>
                          <a:effectLst/>
                          <a:latin typeface="Arial"/>
                          <a:ea typeface="Times New Roman"/>
                          <a:cs typeface="Times New Roman"/>
                        </a:rPr>
                        <a:t>England's Working Population</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D9F1"/>
                    </a:solidFill>
                  </a:tcPr>
                </a:tc>
                <a:tc>
                  <a:txBody>
                    <a:bodyPr/>
                    <a:lstStyle/>
                    <a:p>
                      <a:pPr algn="just">
                        <a:spcAft>
                          <a:spcPts val="0"/>
                        </a:spcAft>
                      </a:pPr>
                      <a:r>
                        <a:rPr lang="en-GB" sz="1200" dirty="0">
                          <a:solidFill>
                            <a:srgbClr val="000000"/>
                          </a:solidFill>
                          <a:effectLst/>
                          <a:latin typeface="Arial"/>
                          <a:ea typeface="Times New Roman"/>
                          <a:cs typeface="Times New Roman"/>
                        </a:rPr>
                        <a:t>12%</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GB" sz="1200" dirty="0">
                          <a:solidFill>
                            <a:srgbClr val="000000"/>
                          </a:solidFill>
                          <a:effectLst/>
                          <a:latin typeface="Arial"/>
                          <a:ea typeface="Times New Roman"/>
                          <a:cs typeface="Times New Roman"/>
                        </a:rPr>
                        <a:t>23%</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GB" sz="1200" dirty="0">
                          <a:solidFill>
                            <a:srgbClr val="000000"/>
                          </a:solidFill>
                          <a:effectLst/>
                          <a:latin typeface="Arial"/>
                          <a:ea typeface="Times New Roman"/>
                          <a:cs typeface="Times New Roman"/>
                        </a:rPr>
                        <a:t>23%</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GB" sz="1200" dirty="0">
                          <a:solidFill>
                            <a:srgbClr val="000000"/>
                          </a:solidFill>
                          <a:effectLst/>
                          <a:latin typeface="Arial"/>
                          <a:ea typeface="Times New Roman"/>
                          <a:cs typeface="Times New Roman"/>
                        </a:rPr>
                        <a:t>21%</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GB" sz="1200" dirty="0">
                          <a:solidFill>
                            <a:srgbClr val="000000"/>
                          </a:solidFill>
                          <a:effectLst/>
                          <a:latin typeface="Arial"/>
                          <a:ea typeface="Times New Roman"/>
                          <a:cs typeface="Times New Roman"/>
                        </a:rPr>
                        <a:t>17%</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GB" sz="1200" dirty="0">
                          <a:solidFill>
                            <a:srgbClr val="000000"/>
                          </a:solidFill>
                          <a:effectLst/>
                          <a:latin typeface="Arial"/>
                          <a:ea typeface="Times New Roman"/>
                          <a:cs typeface="Times New Roman"/>
                        </a:rPr>
                        <a:t>4%</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361499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Workforce equality information</a:t>
            </a:r>
          </a:p>
        </p:txBody>
      </p:sp>
      <p:sp>
        <p:nvSpPr>
          <p:cNvPr id="3" name="Text Placeholder 2"/>
          <p:cNvSpPr>
            <a:spLocks noGrp="1"/>
          </p:cNvSpPr>
          <p:nvPr>
            <p:ph type="body" sz="quarter" idx="10"/>
          </p:nvPr>
        </p:nvSpPr>
        <p:spPr>
          <a:xfrm>
            <a:off x="468313" y="1772816"/>
            <a:ext cx="8207375" cy="4392488"/>
          </a:xfrm>
        </p:spPr>
        <p:txBody>
          <a:bodyPr/>
          <a:lstStyle/>
          <a:p>
            <a:r>
              <a:rPr lang="en-GB" sz="1400" dirty="0"/>
              <a:t>The distribution of employees in each of the age categories across pay bands widens with the increase in age. The ageing workforce presents the Trust with both challenges and opportunities; a proportion of the workforce with potentially increasing health </a:t>
            </a:r>
            <a:r>
              <a:rPr lang="en-GB" sz="1400" dirty="0" smtClean="0"/>
              <a:t>issues, </a:t>
            </a:r>
            <a:r>
              <a:rPr lang="en-GB" sz="1400" dirty="0"/>
              <a:t>but also seeking to retain key skills and experience. With the variations now within retirement provisions and pension rules it is difficult to predict at what point an employee may retire. However, with a large proportion of staff aged over 50 years there is a significant risk to the Trust of losing a high percentage of staff within a relatively short period of time. </a:t>
            </a:r>
          </a:p>
          <a:p>
            <a:endParaRPr lang="en-GB" sz="1400" dirty="0"/>
          </a:p>
          <a:p>
            <a:pPr>
              <a:spcBef>
                <a:spcPts val="0"/>
              </a:spcBef>
            </a:pPr>
            <a:r>
              <a:rPr lang="en-GB" sz="1400" dirty="0"/>
              <a:t>The Trust is currently looking at health-related issues affecting people in the workplace that impact on performance and attendance in order to identify any specific trends, including any patterns relating to age and or gender. Further development work will then be done to identify steps or interventions which can be taken in order to support staff </a:t>
            </a:r>
            <a:r>
              <a:rPr lang="en-GB" sz="1400" dirty="0" smtClean="0"/>
              <a:t>further in </a:t>
            </a:r>
            <a:r>
              <a:rPr lang="en-GB" sz="1400" dirty="0"/>
              <a:t>remaining healthy  </a:t>
            </a:r>
            <a:r>
              <a:rPr lang="en-GB" sz="1400" dirty="0" smtClean="0"/>
              <a:t>to support them to </a:t>
            </a:r>
            <a:r>
              <a:rPr lang="en-GB" sz="1400" dirty="0"/>
              <a:t>be an active part of the workforce, and </a:t>
            </a:r>
            <a:r>
              <a:rPr lang="en-GB" sz="1400" dirty="0" smtClean="0"/>
              <a:t>potentially for </a:t>
            </a:r>
            <a:r>
              <a:rPr lang="en-GB" sz="1400" dirty="0"/>
              <a:t>longer working lives</a:t>
            </a:r>
            <a:r>
              <a:rPr lang="en-GB" dirty="0" smtClean="0"/>
              <a:t>.</a:t>
            </a:r>
            <a:endParaRPr lang="en-GB" dirty="0"/>
          </a:p>
        </p:txBody>
      </p:sp>
    </p:spTree>
    <p:extLst>
      <p:ext uri="{BB962C8B-B14F-4D97-AF65-F5344CB8AC3E}">
        <p14:creationId xmlns:p14="http://schemas.microsoft.com/office/powerpoint/2010/main" val="24449260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468" y="1052736"/>
            <a:ext cx="8313332" cy="576064"/>
          </a:xfrm>
        </p:spPr>
        <p:txBody>
          <a:bodyPr/>
          <a:lstStyle/>
          <a:p>
            <a:r>
              <a:rPr lang="en-GB" dirty="0"/>
              <a:t>Workforce equality information</a:t>
            </a:r>
          </a:p>
        </p:txBody>
      </p:sp>
      <p:sp>
        <p:nvSpPr>
          <p:cNvPr id="3" name="Text Placeholder 2"/>
          <p:cNvSpPr>
            <a:spLocks noGrp="1"/>
          </p:cNvSpPr>
          <p:nvPr>
            <p:ph type="body" sz="quarter" idx="10"/>
          </p:nvPr>
        </p:nvSpPr>
        <p:spPr>
          <a:xfrm>
            <a:off x="339235" y="1700808"/>
            <a:ext cx="8207375" cy="4248472"/>
          </a:xfrm>
        </p:spPr>
        <p:txBody>
          <a:bodyPr/>
          <a:lstStyle/>
          <a:p>
            <a:r>
              <a:rPr lang="en-GB" sz="1400" b="1" dirty="0" smtClean="0"/>
              <a:t>Gender</a:t>
            </a:r>
          </a:p>
          <a:p>
            <a:r>
              <a:rPr lang="en-GB" sz="1400" dirty="0" smtClean="0"/>
              <a:t>The </a:t>
            </a:r>
            <a:r>
              <a:rPr lang="en-GB" sz="1400" dirty="0"/>
              <a:t>local Walsall population is equal in gender make up (51% female and 49% Male), whilst the working population of England is 47% female and 53% male</a:t>
            </a:r>
            <a:r>
              <a:rPr lang="en-GB" dirty="0" smtClean="0"/>
              <a:t>.</a:t>
            </a:r>
          </a:p>
          <a:p>
            <a:r>
              <a:rPr lang="en-GB" sz="1400" dirty="0"/>
              <a:t>The Trust has conducted and published a Gender Pay Gap review; the findings of which will inform </a:t>
            </a:r>
            <a:r>
              <a:rPr lang="en-GB" sz="1400" dirty="0" smtClean="0"/>
              <a:t>initiatives </a:t>
            </a:r>
            <a:r>
              <a:rPr lang="en-GB" sz="1400" dirty="0"/>
              <a:t>aimed at eliminating any difference between the remuneration for men and women</a:t>
            </a:r>
            <a:r>
              <a:rPr lang="en-GB" sz="1400" dirty="0" smtClean="0"/>
              <a:t>.</a:t>
            </a:r>
          </a:p>
          <a:p>
            <a:endParaRPr lang="en-GB" sz="1400" dirty="0" smtClean="0"/>
          </a:p>
          <a:p>
            <a:endParaRPr lang="en-GB" sz="1400" dirty="0"/>
          </a:p>
        </p:txBody>
      </p:sp>
      <p:graphicFrame>
        <p:nvGraphicFramePr>
          <p:cNvPr id="4" name="Table 3"/>
          <p:cNvGraphicFramePr>
            <a:graphicFrameLocks noGrp="1"/>
          </p:cNvGraphicFramePr>
          <p:nvPr>
            <p:extLst>
              <p:ext uri="{D42A27DB-BD31-4B8C-83A1-F6EECF244321}">
                <p14:modId xmlns:p14="http://schemas.microsoft.com/office/powerpoint/2010/main" val="3462628474"/>
              </p:ext>
            </p:extLst>
          </p:nvPr>
        </p:nvGraphicFramePr>
        <p:xfrm>
          <a:off x="467542" y="3140968"/>
          <a:ext cx="8082580" cy="817245"/>
        </p:xfrm>
        <a:graphic>
          <a:graphicData uri="http://schemas.openxmlformats.org/drawingml/2006/table">
            <a:tbl>
              <a:tblPr firstRow="1" firstCol="1" bandRow="1"/>
              <a:tblGrid>
                <a:gridCol w="1299680"/>
                <a:gridCol w="1695725"/>
                <a:gridCol w="1695725"/>
                <a:gridCol w="1695725"/>
                <a:gridCol w="1695725"/>
              </a:tblGrid>
              <a:tr h="417195">
                <a:tc>
                  <a:txBody>
                    <a:bodyPr/>
                    <a:lstStyle/>
                    <a:p>
                      <a:pPr algn="ctr">
                        <a:spcAft>
                          <a:spcPts val="0"/>
                        </a:spcAft>
                      </a:pPr>
                      <a:r>
                        <a:rPr lang="en-GB" sz="1200" dirty="0">
                          <a:solidFill>
                            <a:srgbClr val="000000"/>
                          </a:solidFill>
                          <a:effectLst/>
                          <a:latin typeface="Calibri"/>
                          <a:ea typeface="Times New Roman"/>
                          <a:cs typeface="Calibri"/>
                        </a:rPr>
                        <a:t> </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200" b="1" dirty="0">
                          <a:solidFill>
                            <a:srgbClr val="000000"/>
                          </a:solidFill>
                          <a:effectLst/>
                          <a:latin typeface="Calibri"/>
                          <a:ea typeface="Times New Roman"/>
                          <a:cs typeface="Calibri"/>
                        </a:rPr>
                        <a:t>WH Trust Workforce</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D9F1"/>
                    </a:solidFill>
                  </a:tcPr>
                </a:tc>
                <a:tc>
                  <a:txBody>
                    <a:bodyPr/>
                    <a:lstStyle/>
                    <a:p>
                      <a:pPr algn="ctr">
                        <a:spcAft>
                          <a:spcPts val="0"/>
                        </a:spcAft>
                      </a:pPr>
                      <a:r>
                        <a:rPr lang="en-GB" sz="1200" b="1" dirty="0">
                          <a:solidFill>
                            <a:srgbClr val="000000"/>
                          </a:solidFill>
                          <a:effectLst/>
                          <a:latin typeface="Calibri"/>
                          <a:ea typeface="Times New Roman"/>
                          <a:cs typeface="Calibri"/>
                        </a:rPr>
                        <a:t>Local Population</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D9F1"/>
                    </a:solidFill>
                  </a:tcPr>
                </a:tc>
                <a:tc>
                  <a:txBody>
                    <a:bodyPr/>
                    <a:lstStyle/>
                    <a:p>
                      <a:pPr algn="ctr">
                        <a:spcAft>
                          <a:spcPts val="0"/>
                        </a:spcAft>
                      </a:pPr>
                      <a:r>
                        <a:rPr lang="en-GB" sz="1200" b="1" dirty="0">
                          <a:solidFill>
                            <a:srgbClr val="000000"/>
                          </a:solidFill>
                          <a:effectLst/>
                          <a:latin typeface="Calibri"/>
                          <a:ea typeface="Times New Roman"/>
                          <a:cs typeface="Calibri"/>
                        </a:rPr>
                        <a:t>National Working Population</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D9F1"/>
                    </a:solidFill>
                  </a:tcPr>
                </a:tc>
                <a:tc>
                  <a:txBody>
                    <a:bodyPr/>
                    <a:lstStyle/>
                    <a:p>
                      <a:pPr algn="ctr">
                        <a:spcAft>
                          <a:spcPts val="0"/>
                        </a:spcAft>
                      </a:pPr>
                      <a:r>
                        <a:rPr lang="en-GB" sz="1200" b="1" dirty="0">
                          <a:solidFill>
                            <a:srgbClr val="000000"/>
                          </a:solidFill>
                          <a:effectLst/>
                          <a:latin typeface="Calibri"/>
                          <a:ea typeface="Times New Roman"/>
                          <a:cs typeface="Calibri"/>
                        </a:rPr>
                        <a:t>NHS Workforce</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D9F1"/>
                    </a:solidFill>
                  </a:tcPr>
                </a:tc>
              </a:tr>
              <a:tr h="200025">
                <a:tc>
                  <a:txBody>
                    <a:bodyPr/>
                    <a:lstStyle/>
                    <a:p>
                      <a:pPr algn="ctr">
                        <a:spcAft>
                          <a:spcPts val="0"/>
                        </a:spcAft>
                      </a:pPr>
                      <a:r>
                        <a:rPr lang="en-GB" sz="1200" b="1" dirty="0">
                          <a:solidFill>
                            <a:srgbClr val="000000"/>
                          </a:solidFill>
                          <a:effectLst/>
                          <a:latin typeface="Calibri"/>
                          <a:ea typeface="Times New Roman"/>
                          <a:cs typeface="Calibri"/>
                        </a:rPr>
                        <a:t>Female</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D9F1"/>
                    </a:solidFill>
                  </a:tcPr>
                </a:tc>
                <a:tc>
                  <a:txBody>
                    <a:bodyPr/>
                    <a:lstStyle/>
                    <a:p>
                      <a:pPr algn="ctr">
                        <a:spcAft>
                          <a:spcPts val="0"/>
                        </a:spcAft>
                      </a:pPr>
                      <a:r>
                        <a:rPr lang="en-GB" sz="1200" dirty="0">
                          <a:solidFill>
                            <a:srgbClr val="000000"/>
                          </a:solidFill>
                          <a:effectLst/>
                          <a:latin typeface="Calibri"/>
                          <a:ea typeface="Times New Roman"/>
                          <a:cs typeface="Calibri"/>
                        </a:rPr>
                        <a:t>82%</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200" dirty="0">
                          <a:solidFill>
                            <a:srgbClr val="000000"/>
                          </a:solidFill>
                          <a:effectLst/>
                          <a:latin typeface="Calibri"/>
                          <a:ea typeface="Times New Roman"/>
                          <a:cs typeface="Calibri"/>
                        </a:rPr>
                        <a:t>51%</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200" dirty="0">
                          <a:solidFill>
                            <a:srgbClr val="000000"/>
                          </a:solidFill>
                          <a:effectLst/>
                          <a:latin typeface="Calibri"/>
                          <a:ea typeface="Times New Roman"/>
                          <a:cs typeface="Calibri"/>
                        </a:rPr>
                        <a:t>47%</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200" dirty="0">
                          <a:solidFill>
                            <a:srgbClr val="000000"/>
                          </a:solidFill>
                          <a:effectLst/>
                          <a:latin typeface="Calibri"/>
                          <a:ea typeface="Times New Roman"/>
                          <a:cs typeface="Calibri"/>
                        </a:rPr>
                        <a:t>77%</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025">
                <a:tc>
                  <a:txBody>
                    <a:bodyPr/>
                    <a:lstStyle/>
                    <a:p>
                      <a:pPr algn="ctr">
                        <a:spcAft>
                          <a:spcPts val="0"/>
                        </a:spcAft>
                      </a:pPr>
                      <a:r>
                        <a:rPr lang="en-GB" sz="1200" b="1" dirty="0">
                          <a:solidFill>
                            <a:srgbClr val="000000"/>
                          </a:solidFill>
                          <a:effectLst/>
                          <a:latin typeface="Calibri"/>
                          <a:ea typeface="Times New Roman"/>
                          <a:cs typeface="Calibri"/>
                        </a:rPr>
                        <a:t>Male</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D9F1"/>
                    </a:solidFill>
                  </a:tcPr>
                </a:tc>
                <a:tc>
                  <a:txBody>
                    <a:bodyPr/>
                    <a:lstStyle/>
                    <a:p>
                      <a:pPr algn="ctr">
                        <a:spcAft>
                          <a:spcPts val="0"/>
                        </a:spcAft>
                      </a:pPr>
                      <a:r>
                        <a:rPr lang="en-GB" sz="1200" dirty="0">
                          <a:solidFill>
                            <a:srgbClr val="000000"/>
                          </a:solidFill>
                          <a:effectLst/>
                          <a:latin typeface="Calibri"/>
                          <a:ea typeface="Times New Roman"/>
                          <a:cs typeface="Calibri"/>
                        </a:rPr>
                        <a:t>18%</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200" dirty="0">
                          <a:solidFill>
                            <a:srgbClr val="000000"/>
                          </a:solidFill>
                          <a:effectLst/>
                          <a:latin typeface="Calibri"/>
                          <a:ea typeface="Times New Roman"/>
                          <a:cs typeface="Calibri"/>
                        </a:rPr>
                        <a:t>49%</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200" dirty="0">
                          <a:solidFill>
                            <a:srgbClr val="000000"/>
                          </a:solidFill>
                          <a:effectLst/>
                          <a:latin typeface="Calibri"/>
                          <a:ea typeface="Times New Roman"/>
                          <a:cs typeface="Calibri"/>
                        </a:rPr>
                        <a:t>53%</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200" dirty="0">
                          <a:solidFill>
                            <a:srgbClr val="000000"/>
                          </a:solidFill>
                          <a:effectLst/>
                          <a:latin typeface="Calibri"/>
                          <a:ea typeface="Times New Roman"/>
                          <a:cs typeface="Calibri"/>
                        </a:rPr>
                        <a:t>23%</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Rectangle 6"/>
          <p:cNvSpPr/>
          <p:nvPr/>
        </p:nvSpPr>
        <p:spPr>
          <a:xfrm>
            <a:off x="342971" y="4077071"/>
            <a:ext cx="8086964" cy="2092881"/>
          </a:xfrm>
          <a:prstGeom prst="rect">
            <a:avLst/>
          </a:prstGeom>
        </p:spPr>
        <p:txBody>
          <a:bodyPr wrap="square">
            <a:spAutoFit/>
          </a:bodyPr>
          <a:lstStyle/>
          <a:p>
            <a:r>
              <a:rPr lang="en-GB" sz="1400" dirty="0" smtClean="0"/>
              <a:t>The overall gender make-up of the Trust workforce is 81.6% Female and 18.4% male. This represents a very small increase in men employed within the Trust and a corresponding small decrease in women employed within the Trust.</a:t>
            </a:r>
          </a:p>
          <a:p>
            <a:endParaRPr lang="en-GB" sz="1400" dirty="0" smtClean="0"/>
          </a:p>
          <a:p>
            <a:r>
              <a:rPr lang="en-GB" sz="1400" dirty="0" smtClean="0"/>
              <a:t>Walsall </a:t>
            </a:r>
            <a:r>
              <a:rPr lang="en-GB" sz="1400" dirty="0"/>
              <a:t>Healthcare NHS Trust is over-represented by women in the workforce as a whole, when compared to both the local communities, individually or combined, and also England’s working population. However, the Trust is only slightly higher in female representation compared to the NHS as a whole (77%), due in part to the number of job roles which are </a:t>
            </a:r>
            <a:r>
              <a:rPr lang="en-GB" sz="1400" dirty="0" smtClean="0"/>
              <a:t>traditionally more </a:t>
            </a:r>
            <a:r>
              <a:rPr lang="en-GB" sz="1400" dirty="0"/>
              <a:t>likely to be carried out by </a:t>
            </a:r>
            <a:r>
              <a:rPr lang="en-GB" sz="1400" dirty="0" smtClean="0"/>
              <a:t>women.</a:t>
            </a:r>
            <a:endParaRPr lang="en-GB" sz="1400" dirty="0"/>
          </a:p>
        </p:txBody>
      </p:sp>
    </p:spTree>
    <p:extLst>
      <p:ext uri="{BB962C8B-B14F-4D97-AF65-F5344CB8AC3E}">
        <p14:creationId xmlns:p14="http://schemas.microsoft.com/office/powerpoint/2010/main" val="34004500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Workforce equality information</a:t>
            </a:r>
          </a:p>
        </p:txBody>
      </p:sp>
      <p:sp>
        <p:nvSpPr>
          <p:cNvPr id="3" name="Text Placeholder 2"/>
          <p:cNvSpPr>
            <a:spLocks noGrp="1"/>
          </p:cNvSpPr>
          <p:nvPr>
            <p:ph type="body" sz="quarter" idx="10"/>
          </p:nvPr>
        </p:nvSpPr>
        <p:spPr>
          <a:xfrm>
            <a:off x="432308" y="1844824"/>
            <a:ext cx="8207375" cy="3816424"/>
          </a:xfrm>
        </p:spPr>
        <p:txBody>
          <a:bodyPr/>
          <a:lstStyle/>
          <a:p>
            <a:endParaRPr lang="en-GB" dirty="0"/>
          </a:p>
          <a:p>
            <a:endParaRPr lang="en-GB" dirty="0"/>
          </a:p>
          <a:p>
            <a:endParaRPr lang="en-GB" dirty="0"/>
          </a:p>
          <a:p>
            <a:endParaRPr lang="en-GB" dirty="0"/>
          </a:p>
          <a:p>
            <a:r>
              <a:rPr lang="en-GB" sz="1400" dirty="0" smtClean="0"/>
              <a:t>Whilst </a:t>
            </a:r>
            <a:r>
              <a:rPr lang="en-GB" sz="1400" dirty="0"/>
              <a:t>under-represented within entry-level posts, men employed in these roles are relatively more likely to occupy </a:t>
            </a:r>
            <a:r>
              <a:rPr lang="en-GB" sz="1400" dirty="0" smtClean="0"/>
              <a:t>higher </a:t>
            </a:r>
            <a:r>
              <a:rPr lang="en-GB" sz="1400" dirty="0"/>
              <a:t>graded posts in the future</a:t>
            </a:r>
            <a:r>
              <a:rPr lang="en-GB" sz="1400" dirty="0" smtClean="0"/>
              <a:t>.</a:t>
            </a:r>
          </a:p>
          <a:p>
            <a:endParaRPr lang="en-GB" sz="1400" dirty="0"/>
          </a:p>
        </p:txBody>
      </p:sp>
      <p:graphicFrame>
        <p:nvGraphicFramePr>
          <p:cNvPr id="4" name="Table 3"/>
          <p:cNvGraphicFramePr>
            <a:graphicFrameLocks noGrp="1"/>
          </p:cNvGraphicFramePr>
          <p:nvPr>
            <p:extLst>
              <p:ext uri="{D42A27DB-BD31-4B8C-83A1-F6EECF244321}">
                <p14:modId xmlns:p14="http://schemas.microsoft.com/office/powerpoint/2010/main" val="1225667521"/>
              </p:ext>
            </p:extLst>
          </p:nvPr>
        </p:nvGraphicFramePr>
        <p:xfrm>
          <a:off x="434401" y="1916832"/>
          <a:ext cx="8262738" cy="990600"/>
        </p:xfrm>
        <a:graphic>
          <a:graphicData uri="http://schemas.openxmlformats.org/drawingml/2006/table">
            <a:tbl>
              <a:tblPr firstRow="1" firstCol="1" bandRow="1">
                <a:tableStyleId>{5C22544A-7EE6-4342-B048-85BDC9FD1C3A}</a:tableStyleId>
              </a:tblPr>
              <a:tblGrid>
                <a:gridCol w="948942"/>
                <a:gridCol w="1044828"/>
                <a:gridCol w="1044828"/>
                <a:gridCol w="1044828"/>
                <a:gridCol w="1044828"/>
                <a:gridCol w="1044828"/>
                <a:gridCol w="1044828"/>
                <a:gridCol w="1044828"/>
              </a:tblGrid>
              <a:tr h="609600">
                <a:tc>
                  <a:txBody>
                    <a:bodyPr/>
                    <a:lstStyle/>
                    <a:p>
                      <a:pPr algn="just">
                        <a:spcAft>
                          <a:spcPts val="0"/>
                        </a:spcAft>
                      </a:pPr>
                      <a:r>
                        <a:rPr lang="en-GB" sz="1100" dirty="0">
                          <a:effectLst/>
                        </a:rPr>
                        <a:t> </a:t>
                      </a:r>
                      <a:endParaRPr lang="en-GB" sz="1400" dirty="0">
                        <a:solidFill>
                          <a:srgbClr val="000000"/>
                        </a:solidFill>
                        <a:effectLst/>
                        <a:latin typeface="Calibri"/>
                        <a:ea typeface="MS Mincho"/>
                        <a:cs typeface="Times New Roman"/>
                      </a:endParaRPr>
                    </a:p>
                  </a:txBody>
                  <a:tcPr marL="68580" marR="68580" marT="0" marB="0" anchor="b"/>
                </a:tc>
                <a:tc>
                  <a:txBody>
                    <a:bodyPr/>
                    <a:lstStyle/>
                    <a:p>
                      <a:pPr algn="ctr">
                        <a:spcAft>
                          <a:spcPts val="0"/>
                        </a:spcAft>
                      </a:pPr>
                      <a:r>
                        <a:rPr lang="en-GB" sz="1200" dirty="0">
                          <a:effectLst/>
                        </a:rPr>
                        <a:t>Band 1 - 4</a:t>
                      </a:r>
                      <a:endParaRPr lang="en-GB" sz="1400" dirty="0">
                        <a:solidFill>
                          <a:srgbClr val="000000"/>
                        </a:solidFill>
                        <a:effectLst/>
                        <a:latin typeface="Calibri"/>
                        <a:ea typeface="MS Mincho"/>
                        <a:cs typeface="Times New Roman"/>
                      </a:endParaRPr>
                    </a:p>
                  </a:txBody>
                  <a:tcPr marL="68580" marR="68580" marT="0" marB="0" anchor="ctr"/>
                </a:tc>
                <a:tc>
                  <a:txBody>
                    <a:bodyPr/>
                    <a:lstStyle/>
                    <a:p>
                      <a:pPr algn="ctr">
                        <a:spcAft>
                          <a:spcPts val="0"/>
                        </a:spcAft>
                      </a:pPr>
                      <a:r>
                        <a:rPr lang="en-GB" sz="1200" dirty="0">
                          <a:effectLst/>
                        </a:rPr>
                        <a:t>Band 5 - 6</a:t>
                      </a:r>
                      <a:endParaRPr lang="en-GB" sz="1400" dirty="0">
                        <a:solidFill>
                          <a:srgbClr val="000000"/>
                        </a:solidFill>
                        <a:effectLst/>
                        <a:latin typeface="Calibri"/>
                        <a:ea typeface="MS Mincho"/>
                        <a:cs typeface="Times New Roman"/>
                      </a:endParaRPr>
                    </a:p>
                  </a:txBody>
                  <a:tcPr marL="68580" marR="68580" marT="0" marB="0" anchor="ctr"/>
                </a:tc>
                <a:tc>
                  <a:txBody>
                    <a:bodyPr/>
                    <a:lstStyle/>
                    <a:p>
                      <a:pPr algn="ctr">
                        <a:spcAft>
                          <a:spcPts val="0"/>
                        </a:spcAft>
                      </a:pPr>
                      <a:r>
                        <a:rPr lang="en-GB" sz="1200" dirty="0">
                          <a:effectLst/>
                        </a:rPr>
                        <a:t>Band 7 and Above</a:t>
                      </a:r>
                      <a:endParaRPr lang="en-GB" sz="1400" dirty="0">
                        <a:solidFill>
                          <a:srgbClr val="000000"/>
                        </a:solidFill>
                        <a:effectLst/>
                        <a:latin typeface="Calibri"/>
                        <a:ea typeface="MS Mincho"/>
                        <a:cs typeface="Times New Roman"/>
                      </a:endParaRPr>
                    </a:p>
                  </a:txBody>
                  <a:tcPr marL="68580" marR="68580" marT="0" marB="0" anchor="ctr"/>
                </a:tc>
                <a:tc>
                  <a:txBody>
                    <a:bodyPr/>
                    <a:lstStyle/>
                    <a:p>
                      <a:pPr algn="ctr">
                        <a:spcAft>
                          <a:spcPts val="0"/>
                        </a:spcAft>
                      </a:pPr>
                      <a:r>
                        <a:rPr lang="en-GB" sz="1200" dirty="0">
                          <a:effectLst/>
                        </a:rPr>
                        <a:t>Very Senior Manager (VSM)</a:t>
                      </a:r>
                      <a:endParaRPr lang="en-GB" sz="1400" dirty="0">
                        <a:solidFill>
                          <a:srgbClr val="000000"/>
                        </a:solidFill>
                        <a:effectLst/>
                        <a:latin typeface="Calibri"/>
                        <a:ea typeface="MS Mincho"/>
                        <a:cs typeface="Times New Roman"/>
                      </a:endParaRPr>
                    </a:p>
                  </a:txBody>
                  <a:tcPr marL="68580" marR="68580" marT="0" marB="0" anchor="ctr"/>
                </a:tc>
                <a:tc>
                  <a:txBody>
                    <a:bodyPr/>
                    <a:lstStyle/>
                    <a:p>
                      <a:pPr algn="ctr">
                        <a:spcAft>
                          <a:spcPts val="0"/>
                        </a:spcAft>
                      </a:pPr>
                      <a:r>
                        <a:rPr lang="en-GB" sz="1200" dirty="0">
                          <a:effectLst/>
                        </a:rPr>
                        <a:t>Training Grade Doctor</a:t>
                      </a:r>
                      <a:endParaRPr lang="en-GB" sz="1400" dirty="0">
                        <a:solidFill>
                          <a:srgbClr val="000000"/>
                        </a:solidFill>
                        <a:effectLst/>
                        <a:latin typeface="Calibri"/>
                        <a:ea typeface="MS Mincho"/>
                        <a:cs typeface="Times New Roman"/>
                      </a:endParaRPr>
                    </a:p>
                  </a:txBody>
                  <a:tcPr marL="68580" marR="68580" marT="0" marB="0" anchor="ctr"/>
                </a:tc>
                <a:tc>
                  <a:txBody>
                    <a:bodyPr/>
                    <a:lstStyle/>
                    <a:p>
                      <a:pPr algn="ctr">
                        <a:spcAft>
                          <a:spcPts val="0"/>
                        </a:spcAft>
                      </a:pPr>
                      <a:r>
                        <a:rPr lang="en-GB" sz="1200" dirty="0">
                          <a:effectLst/>
                        </a:rPr>
                        <a:t>Career Grade Doctor</a:t>
                      </a:r>
                      <a:endParaRPr lang="en-GB" sz="1400" dirty="0">
                        <a:solidFill>
                          <a:srgbClr val="000000"/>
                        </a:solidFill>
                        <a:effectLst/>
                        <a:latin typeface="Calibri"/>
                        <a:ea typeface="MS Mincho"/>
                        <a:cs typeface="Times New Roman"/>
                      </a:endParaRPr>
                    </a:p>
                  </a:txBody>
                  <a:tcPr marL="68580" marR="68580" marT="0" marB="0" anchor="ctr"/>
                </a:tc>
                <a:tc>
                  <a:txBody>
                    <a:bodyPr/>
                    <a:lstStyle/>
                    <a:p>
                      <a:pPr algn="ctr">
                        <a:spcAft>
                          <a:spcPts val="0"/>
                        </a:spcAft>
                      </a:pPr>
                      <a:r>
                        <a:rPr lang="en-GB" sz="1200" dirty="0">
                          <a:effectLst/>
                        </a:rPr>
                        <a:t>Medical Consultant</a:t>
                      </a:r>
                      <a:endParaRPr lang="en-GB" sz="1400" dirty="0">
                        <a:solidFill>
                          <a:srgbClr val="000000"/>
                        </a:solidFill>
                        <a:effectLst/>
                        <a:latin typeface="Calibri"/>
                        <a:ea typeface="MS Mincho"/>
                        <a:cs typeface="Times New Roman"/>
                      </a:endParaRPr>
                    </a:p>
                  </a:txBody>
                  <a:tcPr marL="68580" marR="68580" marT="0" marB="0" anchor="ctr"/>
                </a:tc>
              </a:tr>
              <a:tr h="190500">
                <a:tc>
                  <a:txBody>
                    <a:bodyPr/>
                    <a:lstStyle/>
                    <a:p>
                      <a:pPr algn="just">
                        <a:spcAft>
                          <a:spcPts val="0"/>
                        </a:spcAft>
                      </a:pPr>
                      <a:r>
                        <a:rPr lang="en-GB" sz="1100" dirty="0">
                          <a:effectLst/>
                        </a:rPr>
                        <a:t>Female</a:t>
                      </a:r>
                      <a:endParaRPr lang="en-GB" sz="1400" dirty="0">
                        <a:solidFill>
                          <a:srgbClr val="000000"/>
                        </a:solidFill>
                        <a:effectLst/>
                        <a:latin typeface="Calibri"/>
                        <a:ea typeface="MS Mincho"/>
                        <a:cs typeface="Times New Roman"/>
                      </a:endParaRPr>
                    </a:p>
                  </a:txBody>
                  <a:tcPr marL="68580" marR="68580" marT="0" marB="0" anchor="b"/>
                </a:tc>
                <a:tc>
                  <a:txBody>
                    <a:bodyPr/>
                    <a:lstStyle/>
                    <a:p>
                      <a:pPr algn="ctr">
                        <a:spcAft>
                          <a:spcPts val="0"/>
                        </a:spcAft>
                      </a:pPr>
                      <a:r>
                        <a:rPr lang="en-GB" sz="1100" dirty="0">
                          <a:effectLst/>
                        </a:rPr>
                        <a:t>87%</a:t>
                      </a:r>
                      <a:endParaRPr lang="en-GB" sz="1400" dirty="0">
                        <a:solidFill>
                          <a:srgbClr val="000000"/>
                        </a:solidFill>
                        <a:effectLst/>
                        <a:latin typeface="Calibri"/>
                        <a:ea typeface="MS Mincho"/>
                        <a:cs typeface="Times New Roman"/>
                      </a:endParaRPr>
                    </a:p>
                  </a:txBody>
                  <a:tcPr marL="68580" marR="68580" marT="0" marB="0" anchor="b"/>
                </a:tc>
                <a:tc>
                  <a:txBody>
                    <a:bodyPr/>
                    <a:lstStyle/>
                    <a:p>
                      <a:pPr algn="ctr">
                        <a:spcAft>
                          <a:spcPts val="0"/>
                        </a:spcAft>
                      </a:pPr>
                      <a:r>
                        <a:rPr lang="en-GB" sz="1100" dirty="0">
                          <a:effectLst/>
                        </a:rPr>
                        <a:t>87%</a:t>
                      </a:r>
                      <a:endParaRPr lang="en-GB" sz="1400" dirty="0">
                        <a:solidFill>
                          <a:srgbClr val="000000"/>
                        </a:solidFill>
                        <a:effectLst/>
                        <a:latin typeface="Calibri"/>
                        <a:ea typeface="MS Mincho"/>
                        <a:cs typeface="Times New Roman"/>
                      </a:endParaRPr>
                    </a:p>
                  </a:txBody>
                  <a:tcPr marL="68580" marR="68580" marT="0" marB="0" anchor="b"/>
                </a:tc>
                <a:tc>
                  <a:txBody>
                    <a:bodyPr/>
                    <a:lstStyle/>
                    <a:p>
                      <a:pPr algn="ctr">
                        <a:spcAft>
                          <a:spcPts val="0"/>
                        </a:spcAft>
                      </a:pPr>
                      <a:r>
                        <a:rPr lang="en-GB" sz="1100" dirty="0">
                          <a:effectLst/>
                        </a:rPr>
                        <a:t>82%</a:t>
                      </a:r>
                      <a:endParaRPr lang="en-GB" sz="1400" dirty="0">
                        <a:solidFill>
                          <a:srgbClr val="000000"/>
                        </a:solidFill>
                        <a:effectLst/>
                        <a:latin typeface="Calibri"/>
                        <a:ea typeface="MS Mincho"/>
                        <a:cs typeface="Times New Roman"/>
                      </a:endParaRPr>
                    </a:p>
                  </a:txBody>
                  <a:tcPr marL="68580" marR="68580" marT="0" marB="0" anchor="b"/>
                </a:tc>
                <a:tc>
                  <a:txBody>
                    <a:bodyPr/>
                    <a:lstStyle/>
                    <a:p>
                      <a:pPr algn="ctr">
                        <a:spcAft>
                          <a:spcPts val="0"/>
                        </a:spcAft>
                      </a:pPr>
                      <a:r>
                        <a:rPr lang="en-GB" sz="1100" dirty="0">
                          <a:effectLst/>
                        </a:rPr>
                        <a:t>40%</a:t>
                      </a:r>
                      <a:endParaRPr lang="en-GB" sz="1400" dirty="0">
                        <a:solidFill>
                          <a:srgbClr val="000000"/>
                        </a:solidFill>
                        <a:effectLst/>
                        <a:latin typeface="Calibri"/>
                        <a:ea typeface="MS Mincho"/>
                        <a:cs typeface="Times New Roman"/>
                      </a:endParaRPr>
                    </a:p>
                  </a:txBody>
                  <a:tcPr marL="68580" marR="68580" marT="0" marB="0" anchor="b"/>
                </a:tc>
                <a:tc>
                  <a:txBody>
                    <a:bodyPr/>
                    <a:lstStyle/>
                    <a:p>
                      <a:pPr algn="ctr">
                        <a:spcAft>
                          <a:spcPts val="0"/>
                        </a:spcAft>
                      </a:pPr>
                      <a:r>
                        <a:rPr lang="en-GB" sz="1100" dirty="0">
                          <a:effectLst/>
                        </a:rPr>
                        <a:t>49%</a:t>
                      </a:r>
                      <a:endParaRPr lang="en-GB" sz="1400" dirty="0">
                        <a:solidFill>
                          <a:srgbClr val="000000"/>
                        </a:solidFill>
                        <a:effectLst/>
                        <a:latin typeface="Calibri"/>
                        <a:ea typeface="MS Mincho"/>
                        <a:cs typeface="Times New Roman"/>
                      </a:endParaRPr>
                    </a:p>
                  </a:txBody>
                  <a:tcPr marL="68580" marR="68580" marT="0" marB="0" anchor="b"/>
                </a:tc>
                <a:tc>
                  <a:txBody>
                    <a:bodyPr/>
                    <a:lstStyle/>
                    <a:p>
                      <a:pPr algn="ctr">
                        <a:spcAft>
                          <a:spcPts val="0"/>
                        </a:spcAft>
                      </a:pPr>
                      <a:r>
                        <a:rPr lang="en-GB" sz="1100" dirty="0">
                          <a:effectLst/>
                        </a:rPr>
                        <a:t>36%</a:t>
                      </a:r>
                      <a:endParaRPr lang="en-GB" sz="1400" dirty="0">
                        <a:solidFill>
                          <a:srgbClr val="000000"/>
                        </a:solidFill>
                        <a:effectLst/>
                        <a:latin typeface="Calibri"/>
                        <a:ea typeface="MS Mincho"/>
                        <a:cs typeface="Times New Roman"/>
                      </a:endParaRPr>
                    </a:p>
                  </a:txBody>
                  <a:tcPr marL="68580" marR="68580" marT="0" marB="0" anchor="b"/>
                </a:tc>
                <a:tc>
                  <a:txBody>
                    <a:bodyPr/>
                    <a:lstStyle/>
                    <a:p>
                      <a:pPr algn="ctr">
                        <a:spcAft>
                          <a:spcPts val="0"/>
                        </a:spcAft>
                      </a:pPr>
                      <a:r>
                        <a:rPr lang="en-GB" sz="1100" dirty="0">
                          <a:effectLst/>
                        </a:rPr>
                        <a:t>25%</a:t>
                      </a:r>
                      <a:endParaRPr lang="en-GB" sz="1400" dirty="0">
                        <a:solidFill>
                          <a:srgbClr val="000000"/>
                        </a:solidFill>
                        <a:effectLst/>
                        <a:latin typeface="Calibri"/>
                        <a:ea typeface="MS Mincho"/>
                        <a:cs typeface="Times New Roman"/>
                      </a:endParaRPr>
                    </a:p>
                  </a:txBody>
                  <a:tcPr marL="68580" marR="68580" marT="0" marB="0" anchor="b"/>
                </a:tc>
              </a:tr>
              <a:tr h="190500">
                <a:tc>
                  <a:txBody>
                    <a:bodyPr/>
                    <a:lstStyle/>
                    <a:p>
                      <a:pPr algn="just">
                        <a:spcAft>
                          <a:spcPts val="0"/>
                        </a:spcAft>
                      </a:pPr>
                      <a:r>
                        <a:rPr lang="en-GB" sz="1100" dirty="0">
                          <a:effectLst/>
                        </a:rPr>
                        <a:t>Male</a:t>
                      </a:r>
                      <a:endParaRPr lang="en-GB" sz="1400" dirty="0">
                        <a:solidFill>
                          <a:srgbClr val="000000"/>
                        </a:solidFill>
                        <a:effectLst/>
                        <a:latin typeface="Calibri"/>
                        <a:ea typeface="MS Mincho"/>
                        <a:cs typeface="Times New Roman"/>
                      </a:endParaRPr>
                    </a:p>
                  </a:txBody>
                  <a:tcPr marL="68580" marR="68580" marT="0" marB="0" anchor="b"/>
                </a:tc>
                <a:tc>
                  <a:txBody>
                    <a:bodyPr/>
                    <a:lstStyle/>
                    <a:p>
                      <a:pPr algn="ctr">
                        <a:spcAft>
                          <a:spcPts val="0"/>
                        </a:spcAft>
                      </a:pPr>
                      <a:r>
                        <a:rPr lang="en-GB" sz="1100" dirty="0">
                          <a:effectLst/>
                        </a:rPr>
                        <a:t>13%</a:t>
                      </a:r>
                      <a:endParaRPr lang="en-GB" sz="1400" dirty="0">
                        <a:solidFill>
                          <a:srgbClr val="000000"/>
                        </a:solidFill>
                        <a:effectLst/>
                        <a:latin typeface="Calibri"/>
                        <a:ea typeface="MS Mincho"/>
                        <a:cs typeface="Times New Roman"/>
                      </a:endParaRPr>
                    </a:p>
                  </a:txBody>
                  <a:tcPr marL="68580" marR="68580" marT="0" marB="0" anchor="b"/>
                </a:tc>
                <a:tc>
                  <a:txBody>
                    <a:bodyPr/>
                    <a:lstStyle/>
                    <a:p>
                      <a:pPr algn="ctr">
                        <a:spcAft>
                          <a:spcPts val="0"/>
                        </a:spcAft>
                      </a:pPr>
                      <a:r>
                        <a:rPr lang="en-GB" sz="1100" dirty="0">
                          <a:effectLst/>
                        </a:rPr>
                        <a:t>13%</a:t>
                      </a:r>
                      <a:endParaRPr lang="en-GB" sz="1400" dirty="0">
                        <a:solidFill>
                          <a:srgbClr val="000000"/>
                        </a:solidFill>
                        <a:effectLst/>
                        <a:latin typeface="Calibri"/>
                        <a:ea typeface="MS Mincho"/>
                        <a:cs typeface="Times New Roman"/>
                      </a:endParaRPr>
                    </a:p>
                  </a:txBody>
                  <a:tcPr marL="68580" marR="68580" marT="0" marB="0" anchor="b"/>
                </a:tc>
                <a:tc>
                  <a:txBody>
                    <a:bodyPr/>
                    <a:lstStyle/>
                    <a:p>
                      <a:pPr algn="ctr">
                        <a:spcAft>
                          <a:spcPts val="0"/>
                        </a:spcAft>
                      </a:pPr>
                      <a:r>
                        <a:rPr lang="en-GB" sz="1100" dirty="0">
                          <a:effectLst/>
                        </a:rPr>
                        <a:t>19%</a:t>
                      </a:r>
                      <a:endParaRPr lang="en-GB" sz="1400" dirty="0">
                        <a:solidFill>
                          <a:srgbClr val="000000"/>
                        </a:solidFill>
                        <a:effectLst/>
                        <a:latin typeface="Calibri"/>
                        <a:ea typeface="MS Mincho"/>
                        <a:cs typeface="Times New Roman"/>
                      </a:endParaRPr>
                    </a:p>
                  </a:txBody>
                  <a:tcPr marL="68580" marR="68580" marT="0" marB="0" anchor="b"/>
                </a:tc>
                <a:tc>
                  <a:txBody>
                    <a:bodyPr/>
                    <a:lstStyle/>
                    <a:p>
                      <a:pPr algn="ctr">
                        <a:spcAft>
                          <a:spcPts val="0"/>
                        </a:spcAft>
                      </a:pPr>
                      <a:r>
                        <a:rPr lang="en-GB" sz="1100" dirty="0">
                          <a:effectLst/>
                        </a:rPr>
                        <a:t>53%</a:t>
                      </a:r>
                      <a:endParaRPr lang="en-GB" sz="1400" dirty="0">
                        <a:solidFill>
                          <a:srgbClr val="000000"/>
                        </a:solidFill>
                        <a:effectLst/>
                        <a:latin typeface="Calibri"/>
                        <a:ea typeface="MS Mincho"/>
                        <a:cs typeface="Times New Roman"/>
                      </a:endParaRPr>
                    </a:p>
                  </a:txBody>
                  <a:tcPr marL="68580" marR="68580" marT="0" marB="0" anchor="b"/>
                </a:tc>
                <a:tc>
                  <a:txBody>
                    <a:bodyPr/>
                    <a:lstStyle/>
                    <a:p>
                      <a:pPr algn="ctr">
                        <a:spcAft>
                          <a:spcPts val="0"/>
                        </a:spcAft>
                      </a:pPr>
                      <a:r>
                        <a:rPr lang="en-GB" sz="1100" dirty="0">
                          <a:effectLst/>
                        </a:rPr>
                        <a:t>51%</a:t>
                      </a:r>
                      <a:endParaRPr lang="en-GB" sz="1400" dirty="0">
                        <a:solidFill>
                          <a:srgbClr val="000000"/>
                        </a:solidFill>
                        <a:effectLst/>
                        <a:latin typeface="Calibri"/>
                        <a:ea typeface="MS Mincho"/>
                        <a:cs typeface="Times New Roman"/>
                      </a:endParaRPr>
                    </a:p>
                  </a:txBody>
                  <a:tcPr marL="68580" marR="68580" marT="0" marB="0" anchor="b"/>
                </a:tc>
                <a:tc>
                  <a:txBody>
                    <a:bodyPr/>
                    <a:lstStyle/>
                    <a:p>
                      <a:pPr algn="ctr">
                        <a:spcAft>
                          <a:spcPts val="0"/>
                        </a:spcAft>
                      </a:pPr>
                      <a:r>
                        <a:rPr lang="en-GB" sz="1100" dirty="0">
                          <a:effectLst/>
                        </a:rPr>
                        <a:t>64%</a:t>
                      </a:r>
                      <a:endParaRPr lang="en-GB" sz="1400" dirty="0">
                        <a:solidFill>
                          <a:srgbClr val="000000"/>
                        </a:solidFill>
                        <a:effectLst/>
                        <a:latin typeface="Calibri"/>
                        <a:ea typeface="MS Mincho"/>
                        <a:cs typeface="Times New Roman"/>
                      </a:endParaRPr>
                    </a:p>
                  </a:txBody>
                  <a:tcPr marL="68580" marR="68580" marT="0" marB="0" anchor="b"/>
                </a:tc>
                <a:tc>
                  <a:txBody>
                    <a:bodyPr/>
                    <a:lstStyle/>
                    <a:p>
                      <a:pPr algn="ctr">
                        <a:spcAft>
                          <a:spcPts val="0"/>
                        </a:spcAft>
                      </a:pPr>
                      <a:r>
                        <a:rPr lang="en-GB" sz="1100" dirty="0">
                          <a:effectLst/>
                        </a:rPr>
                        <a:t>75%</a:t>
                      </a:r>
                      <a:endParaRPr lang="en-GB" sz="1400" dirty="0">
                        <a:solidFill>
                          <a:srgbClr val="000000"/>
                        </a:solidFill>
                        <a:effectLst/>
                        <a:latin typeface="Calibri"/>
                        <a:ea typeface="MS Mincho"/>
                        <a:cs typeface="Times New Roman"/>
                      </a:endParaRPr>
                    </a:p>
                  </a:txBody>
                  <a:tcPr marL="68580" marR="68580" marT="0" marB="0" anchor="b"/>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573935951"/>
              </p:ext>
            </p:extLst>
          </p:nvPr>
        </p:nvGraphicFramePr>
        <p:xfrm>
          <a:off x="539552" y="3793455"/>
          <a:ext cx="8147246" cy="643657"/>
        </p:xfrm>
        <a:graphic>
          <a:graphicData uri="http://schemas.openxmlformats.org/drawingml/2006/table">
            <a:tbl>
              <a:tblPr firstRow="1" firstCol="1" bandRow="1"/>
              <a:tblGrid>
                <a:gridCol w="1190976"/>
                <a:gridCol w="1391254"/>
                <a:gridCol w="1391254"/>
                <a:gridCol w="1391254"/>
                <a:gridCol w="1391254"/>
                <a:gridCol w="1391254"/>
              </a:tblGrid>
              <a:tr h="190500">
                <a:tc>
                  <a:txBody>
                    <a:bodyPr/>
                    <a:lstStyle/>
                    <a:p>
                      <a:pPr algn="just">
                        <a:spcAft>
                          <a:spcPts val="0"/>
                        </a:spcAft>
                      </a:pPr>
                      <a:r>
                        <a:rPr lang="en-GB" sz="1100" dirty="0">
                          <a:solidFill>
                            <a:srgbClr val="000000"/>
                          </a:solidFill>
                          <a:effectLst/>
                          <a:latin typeface="Calibri"/>
                          <a:ea typeface="Times New Roman"/>
                          <a:cs typeface="Calibri"/>
                        </a:rPr>
                        <a:t> </a:t>
                      </a:r>
                      <a:endParaRPr lang="en-GB" sz="1400" dirty="0">
                        <a:solidFill>
                          <a:srgbClr val="000000"/>
                        </a:solidFill>
                        <a:effectLst/>
                        <a:latin typeface="Calibri"/>
                        <a:ea typeface="MS Mincho"/>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b="1" dirty="0">
                          <a:solidFill>
                            <a:srgbClr val="000000"/>
                          </a:solidFill>
                          <a:effectLst/>
                          <a:latin typeface="Calibri"/>
                          <a:ea typeface="Times New Roman"/>
                          <a:cs typeface="Calibri"/>
                        </a:rPr>
                        <a:t>Band 7</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1"/>
                    </a:solidFill>
                  </a:tcPr>
                </a:tc>
                <a:tc>
                  <a:txBody>
                    <a:bodyPr/>
                    <a:lstStyle/>
                    <a:p>
                      <a:pPr algn="ctr">
                        <a:spcAft>
                          <a:spcPts val="0"/>
                        </a:spcAft>
                      </a:pPr>
                      <a:r>
                        <a:rPr lang="en-GB" sz="1100" b="1" dirty="0">
                          <a:solidFill>
                            <a:srgbClr val="000000"/>
                          </a:solidFill>
                          <a:effectLst/>
                          <a:latin typeface="Calibri"/>
                          <a:ea typeface="Times New Roman"/>
                          <a:cs typeface="Calibri"/>
                        </a:rPr>
                        <a:t>Band 8A</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1"/>
                    </a:solidFill>
                  </a:tcPr>
                </a:tc>
                <a:tc>
                  <a:txBody>
                    <a:bodyPr/>
                    <a:lstStyle/>
                    <a:p>
                      <a:pPr algn="ctr">
                        <a:spcAft>
                          <a:spcPts val="0"/>
                        </a:spcAft>
                      </a:pPr>
                      <a:r>
                        <a:rPr lang="en-GB" sz="1100" b="1" dirty="0">
                          <a:solidFill>
                            <a:srgbClr val="000000"/>
                          </a:solidFill>
                          <a:effectLst/>
                          <a:latin typeface="Calibri"/>
                          <a:ea typeface="Times New Roman"/>
                          <a:cs typeface="Calibri"/>
                        </a:rPr>
                        <a:t>Band 8B</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1"/>
                    </a:solidFill>
                  </a:tcPr>
                </a:tc>
                <a:tc>
                  <a:txBody>
                    <a:bodyPr/>
                    <a:lstStyle/>
                    <a:p>
                      <a:pPr algn="ctr">
                        <a:spcAft>
                          <a:spcPts val="0"/>
                        </a:spcAft>
                      </a:pPr>
                      <a:r>
                        <a:rPr lang="en-GB" sz="1100" b="1" dirty="0">
                          <a:solidFill>
                            <a:srgbClr val="000000"/>
                          </a:solidFill>
                          <a:effectLst/>
                          <a:latin typeface="Calibri"/>
                          <a:ea typeface="Times New Roman"/>
                          <a:cs typeface="Calibri"/>
                        </a:rPr>
                        <a:t>Band 8C</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1"/>
                    </a:solidFill>
                  </a:tcPr>
                </a:tc>
                <a:tc>
                  <a:txBody>
                    <a:bodyPr/>
                    <a:lstStyle/>
                    <a:p>
                      <a:pPr algn="ctr">
                        <a:spcAft>
                          <a:spcPts val="0"/>
                        </a:spcAft>
                      </a:pPr>
                      <a:r>
                        <a:rPr lang="en-GB" sz="1100" b="1" dirty="0">
                          <a:solidFill>
                            <a:srgbClr val="000000"/>
                          </a:solidFill>
                          <a:effectLst/>
                          <a:latin typeface="Calibri"/>
                          <a:ea typeface="Times New Roman"/>
                          <a:cs typeface="Calibri"/>
                        </a:rPr>
                        <a:t>Band 8D</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1"/>
                    </a:solidFill>
                  </a:tcPr>
                </a:tc>
              </a:tr>
              <a:tr h="190500">
                <a:tc>
                  <a:txBody>
                    <a:bodyPr/>
                    <a:lstStyle/>
                    <a:p>
                      <a:pPr algn="just">
                        <a:spcAft>
                          <a:spcPts val="0"/>
                        </a:spcAft>
                      </a:pPr>
                      <a:r>
                        <a:rPr lang="en-GB" sz="1100" dirty="0">
                          <a:solidFill>
                            <a:srgbClr val="000000"/>
                          </a:solidFill>
                          <a:effectLst/>
                          <a:latin typeface="Calibri"/>
                          <a:ea typeface="Times New Roman"/>
                          <a:cs typeface="Calibri"/>
                        </a:rPr>
                        <a:t>Female</a:t>
                      </a:r>
                      <a:endParaRPr lang="en-GB" sz="1400" dirty="0">
                        <a:solidFill>
                          <a:srgbClr val="000000"/>
                        </a:solidFill>
                        <a:effectLst/>
                        <a:latin typeface="Calibri"/>
                        <a:ea typeface="MS Mincho"/>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dirty="0">
                          <a:solidFill>
                            <a:srgbClr val="000000"/>
                          </a:solidFill>
                          <a:effectLst/>
                          <a:latin typeface="Calibri"/>
                          <a:ea typeface="Times New Roman"/>
                          <a:cs typeface="Calibri"/>
                        </a:rPr>
                        <a:t>88%</a:t>
                      </a:r>
                      <a:endParaRPr lang="en-GB" sz="1400" dirty="0">
                        <a:solidFill>
                          <a:srgbClr val="000000"/>
                        </a:solidFill>
                        <a:effectLst/>
                        <a:latin typeface="Calibri"/>
                        <a:ea typeface="MS Mincho"/>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dirty="0">
                          <a:solidFill>
                            <a:srgbClr val="000000"/>
                          </a:solidFill>
                          <a:effectLst/>
                          <a:latin typeface="Calibri"/>
                          <a:ea typeface="Times New Roman"/>
                          <a:cs typeface="Calibri"/>
                        </a:rPr>
                        <a:t>73%</a:t>
                      </a:r>
                      <a:endParaRPr lang="en-GB" sz="1400" dirty="0">
                        <a:solidFill>
                          <a:srgbClr val="000000"/>
                        </a:solidFill>
                        <a:effectLst/>
                        <a:latin typeface="Calibri"/>
                        <a:ea typeface="MS Mincho"/>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dirty="0">
                          <a:solidFill>
                            <a:srgbClr val="000000"/>
                          </a:solidFill>
                          <a:effectLst/>
                          <a:latin typeface="Calibri"/>
                          <a:ea typeface="Times New Roman"/>
                          <a:cs typeface="Calibri"/>
                        </a:rPr>
                        <a:t>62%</a:t>
                      </a:r>
                      <a:endParaRPr lang="en-GB" sz="1400" dirty="0">
                        <a:solidFill>
                          <a:srgbClr val="000000"/>
                        </a:solidFill>
                        <a:effectLst/>
                        <a:latin typeface="Calibri"/>
                        <a:ea typeface="MS Mincho"/>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dirty="0">
                          <a:solidFill>
                            <a:srgbClr val="000000"/>
                          </a:solidFill>
                          <a:effectLst/>
                          <a:latin typeface="Calibri"/>
                          <a:ea typeface="Times New Roman"/>
                          <a:cs typeface="Calibri"/>
                        </a:rPr>
                        <a:t>67%</a:t>
                      </a:r>
                      <a:endParaRPr lang="en-GB" sz="1400" dirty="0">
                        <a:solidFill>
                          <a:srgbClr val="000000"/>
                        </a:solidFill>
                        <a:effectLst/>
                        <a:latin typeface="Calibri"/>
                        <a:ea typeface="MS Mincho"/>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dirty="0">
                          <a:solidFill>
                            <a:srgbClr val="000000"/>
                          </a:solidFill>
                          <a:effectLst/>
                          <a:latin typeface="Calibri"/>
                          <a:ea typeface="Times New Roman"/>
                          <a:cs typeface="Calibri"/>
                        </a:rPr>
                        <a:t>25%</a:t>
                      </a:r>
                      <a:endParaRPr lang="en-GB" sz="1400" dirty="0">
                        <a:solidFill>
                          <a:srgbClr val="000000"/>
                        </a:solidFill>
                        <a:effectLst/>
                        <a:latin typeface="Calibri"/>
                        <a:ea typeface="MS Mincho"/>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2657">
                <a:tc>
                  <a:txBody>
                    <a:bodyPr/>
                    <a:lstStyle/>
                    <a:p>
                      <a:pPr algn="just">
                        <a:spcAft>
                          <a:spcPts val="0"/>
                        </a:spcAft>
                      </a:pPr>
                      <a:r>
                        <a:rPr lang="en-GB" sz="1100" dirty="0">
                          <a:solidFill>
                            <a:srgbClr val="000000"/>
                          </a:solidFill>
                          <a:effectLst/>
                          <a:latin typeface="Calibri"/>
                          <a:ea typeface="Times New Roman"/>
                          <a:cs typeface="Calibri"/>
                        </a:rPr>
                        <a:t>Male</a:t>
                      </a:r>
                      <a:endParaRPr lang="en-GB" sz="1400" dirty="0">
                        <a:solidFill>
                          <a:srgbClr val="000000"/>
                        </a:solidFill>
                        <a:effectLst/>
                        <a:latin typeface="Calibri"/>
                        <a:ea typeface="MS Mincho"/>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dirty="0">
                          <a:solidFill>
                            <a:srgbClr val="000000"/>
                          </a:solidFill>
                          <a:effectLst/>
                          <a:latin typeface="Calibri"/>
                          <a:ea typeface="Times New Roman"/>
                          <a:cs typeface="Calibri"/>
                        </a:rPr>
                        <a:t>12%</a:t>
                      </a:r>
                      <a:endParaRPr lang="en-GB" sz="1400" dirty="0">
                        <a:solidFill>
                          <a:srgbClr val="000000"/>
                        </a:solidFill>
                        <a:effectLst/>
                        <a:latin typeface="Calibri"/>
                        <a:ea typeface="MS Mincho"/>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dirty="0">
                          <a:solidFill>
                            <a:srgbClr val="000000"/>
                          </a:solidFill>
                          <a:effectLst/>
                          <a:latin typeface="Calibri"/>
                          <a:ea typeface="Times New Roman"/>
                          <a:cs typeface="Calibri"/>
                        </a:rPr>
                        <a:t>27%</a:t>
                      </a:r>
                      <a:endParaRPr lang="en-GB" sz="1400" dirty="0">
                        <a:solidFill>
                          <a:srgbClr val="000000"/>
                        </a:solidFill>
                        <a:effectLst/>
                        <a:latin typeface="Calibri"/>
                        <a:ea typeface="MS Mincho"/>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dirty="0">
                          <a:solidFill>
                            <a:srgbClr val="000000"/>
                          </a:solidFill>
                          <a:effectLst/>
                          <a:latin typeface="Calibri"/>
                          <a:ea typeface="Times New Roman"/>
                          <a:cs typeface="Calibri"/>
                        </a:rPr>
                        <a:t>38%</a:t>
                      </a:r>
                      <a:endParaRPr lang="en-GB" sz="1400" dirty="0">
                        <a:solidFill>
                          <a:srgbClr val="000000"/>
                        </a:solidFill>
                        <a:effectLst/>
                        <a:latin typeface="Calibri"/>
                        <a:ea typeface="MS Mincho"/>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dirty="0">
                          <a:solidFill>
                            <a:srgbClr val="000000"/>
                          </a:solidFill>
                          <a:effectLst/>
                          <a:latin typeface="Calibri"/>
                          <a:ea typeface="Times New Roman"/>
                          <a:cs typeface="Calibri"/>
                        </a:rPr>
                        <a:t>33%</a:t>
                      </a:r>
                      <a:endParaRPr lang="en-GB" sz="1400" dirty="0">
                        <a:solidFill>
                          <a:srgbClr val="000000"/>
                        </a:solidFill>
                        <a:effectLst/>
                        <a:latin typeface="Calibri"/>
                        <a:ea typeface="MS Mincho"/>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dirty="0">
                          <a:solidFill>
                            <a:srgbClr val="000000"/>
                          </a:solidFill>
                          <a:effectLst/>
                          <a:latin typeface="Calibri"/>
                          <a:ea typeface="Times New Roman"/>
                          <a:cs typeface="Calibri"/>
                        </a:rPr>
                        <a:t>75%</a:t>
                      </a:r>
                      <a:endParaRPr lang="en-GB" sz="1400" dirty="0">
                        <a:solidFill>
                          <a:srgbClr val="000000"/>
                        </a:solidFill>
                        <a:effectLst/>
                        <a:latin typeface="Calibri"/>
                        <a:ea typeface="MS Mincho"/>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Rectangle 6"/>
          <p:cNvSpPr/>
          <p:nvPr/>
        </p:nvSpPr>
        <p:spPr>
          <a:xfrm>
            <a:off x="434404" y="4437112"/>
            <a:ext cx="8136904" cy="738664"/>
          </a:xfrm>
          <a:prstGeom prst="rect">
            <a:avLst/>
          </a:prstGeom>
        </p:spPr>
        <p:txBody>
          <a:bodyPr wrap="square">
            <a:spAutoFit/>
          </a:bodyPr>
          <a:lstStyle/>
          <a:p>
            <a:r>
              <a:rPr lang="en-GB" sz="1400" dirty="0"/>
              <a:t>Men have a much higher relative representation within those jobs categorised as Medical and Dental and are not graded within the AFC pay structure.</a:t>
            </a:r>
          </a:p>
          <a:p>
            <a:endParaRPr lang="en-GB" sz="1400" dirty="0"/>
          </a:p>
        </p:txBody>
      </p:sp>
    </p:spTree>
    <p:extLst>
      <p:ext uri="{BB962C8B-B14F-4D97-AF65-F5344CB8AC3E}">
        <p14:creationId xmlns:p14="http://schemas.microsoft.com/office/powerpoint/2010/main" val="20084001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Workforce equality information</a:t>
            </a:r>
          </a:p>
        </p:txBody>
      </p:sp>
      <p:sp>
        <p:nvSpPr>
          <p:cNvPr id="3" name="Text Placeholder 2"/>
          <p:cNvSpPr>
            <a:spLocks noGrp="1"/>
          </p:cNvSpPr>
          <p:nvPr>
            <p:ph type="body" sz="quarter" idx="10"/>
          </p:nvPr>
        </p:nvSpPr>
        <p:spPr>
          <a:xfrm>
            <a:off x="468313" y="1772816"/>
            <a:ext cx="8207375" cy="4248472"/>
          </a:xfrm>
        </p:spPr>
        <p:txBody>
          <a:bodyPr/>
          <a:lstStyle/>
          <a:p>
            <a:r>
              <a:rPr lang="en-GB" sz="1400" dirty="0"/>
              <a:t>Men have a much higher relative representation within those jobs categorised as Medical and Dental and are not graded within the AFC pay structure.</a:t>
            </a:r>
          </a:p>
          <a:p>
            <a:endParaRPr lang="en-GB" sz="1400" dirty="0" smtClean="0"/>
          </a:p>
          <a:p>
            <a:endParaRPr lang="en-GB" dirty="0"/>
          </a:p>
          <a:p>
            <a:endParaRPr lang="en-GB" dirty="0" smtClean="0"/>
          </a:p>
          <a:p>
            <a:endParaRPr lang="en-GB" dirty="0"/>
          </a:p>
          <a:p>
            <a:endParaRPr lang="en-GB" dirty="0" smtClean="0"/>
          </a:p>
          <a:p>
            <a:endParaRPr lang="en-GB" sz="1400" dirty="0" smtClean="0"/>
          </a:p>
          <a:p>
            <a:r>
              <a:rPr lang="en-GB" sz="1400" dirty="0"/>
              <a:t>T</a:t>
            </a:r>
            <a:r>
              <a:rPr lang="en-GB" sz="1400" dirty="0" smtClean="0"/>
              <a:t>his </a:t>
            </a:r>
            <a:r>
              <a:rPr lang="en-GB" sz="1400" dirty="0"/>
              <a:t>is generally reflected throughout the whole of the NHS with only 6% of the NHS female staff being doctors and dentists but 22% of NHS male staff occupying the same roles – which considering that men represent 23% of the NHS workforce and women represent 77% indicates a significant under-representation of women in these jobs generally within the NHS, and a similar situation is reflected in the Trust workforce gender/role make up.</a:t>
            </a:r>
          </a:p>
          <a:p>
            <a:endParaRPr lang="en-GB" sz="1400" dirty="0"/>
          </a:p>
          <a:p>
            <a:r>
              <a:rPr lang="en-GB" sz="1400" dirty="0"/>
              <a:t>Therefore, whilst men are under-represented within the Trust they are more likely, proportionately, to occupy higher graded posts or to be in a Medical and Dental post.</a:t>
            </a:r>
          </a:p>
          <a:p>
            <a:endParaRPr lang="en-GB" sz="1400" dirty="0"/>
          </a:p>
          <a:p>
            <a:endParaRPr lang="en-GB"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4780" y="2420888"/>
            <a:ext cx="5048250" cy="1719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700448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a:r>
            <a:br>
              <a:rPr lang="en-GB" dirty="0" smtClean="0"/>
            </a:br>
            <a:r>
              <a:rPr lang="en-GB" dirty="0"/>
              <a:t/>
            </a:r>
            <a:br>
              <a:rPr lang="en-GB" dirty="0"/>
            </a:br>
            <a:r>
              <a:rPr lang="en-GB" dirty="0" smtClean="0"/>
              <a:t/>
            </a:r>
            <a:br>
              <a:rPr lang="en-GB" dirty="0" smtClean="0"/>
            </a:br>
            <a:r>
              <a:rPr lang="en-GB" dirty="0"/>
              <a:t/>
            </a:r>
            <a:br>
              <a:rPr lang="en-GB" dirty="0"/>
            </a:br>
            <a:r>
              <a:rPr lang="en-GB" dirty="0" smtClean="0"/>
              <a:t/>
            </a:r>
            <a:br>
              <a:rPr lang="en-GB" dirty="0" smtClean="0"/>
            </a:br>
            <a:r>
              <a:rPr lang="en-GB" dirty="0"/>
              <a:t/>
            </a:r>
            <a:br>
              <a:rPr lang="en-GB" dirty="0"/>
            </a:br>
            <a:r>
              <a:rPr lang="en-GB" dirty="0" smtClean="0"/>
              <a:t/>
            </a:r>
            <a:br>
              <a:rPr lang="en-GB" dirty="0" smtClean="0"/>
            </a:br>
            <a:r>
              <a:rPr lang="en-GB" dirty="0"/>
              <a:t/>
            </a:r>
            <a:br>
              <a:rPr lang="en-GB" dirty="0"/>
            </a:br>
            <a:r>
              <a:rPr lang="en-GB" dirty="0" smtClean="0"/>
              <a:t/>
            </a:r>
            <a:br>
              <a:rPr lang="en-GB" dirty="0" smtClean="0"/>
            </a:br>
            <a:r>
              <a:rPr lang="en-GB" dirty="0"/>
              <a:t/>
            </a:r>
            <a:br>
              <a:rPr lang="en-GB" dirty="0"/>
            </a:br>
            <a:r>
              <a:rPr lang="en-GB" dirty="0" smtClean="0"/>
              <a:t/>
            </a:r>
            <a:br>
              <a:rPr lang="en-GB" dirty="0" smtClean="0"/>
            </a:br>
            <a:r>
              <a:rPr lang="en-GB" dirty="0"/>
              <a:t/>
            </a:r>
            <a:br>
              <a:rPr lang="en-GB" dirty="0"/>
            </a:br>
            <a:r>
              <a:rPr lang="en-GB" dirty="0" smtClean="0"/>
              <a:t/>
            </a:r>
            <a:br>
              <a:rPr lang="en-GB" dirty="0" smtClean="0"/>
            </a:br>
            <a:r>
              <a:rPr lang="en-GB" dirty="0"/>
              <a:t/>
            </a:r>
            <a:br>
              <a:rPr lang="en-GB" dirty="0"/>
            </a:br>
            <a:r>
              <a:rPr lang="en-GB" dirty="0" smtClean="0"/>
              <a:t/>
            </a:r>
            <a:br>
              <a:rPr lang="en-GB" dirty="0" smtClean="0"/>
            </a:br>
            <a:r>
              <a:rPr lang="en-GB" dirty="0"/>
              <a:t/>
            </a:r>
            <a:br>
              <a:rPr lang="en-GB" dirty="0"/>
            </a:br>
            <a:r>
              <a:rPr lang="en-GB" dirty="0" smtClean="0"/>
              <a:t/>
            </a:r>
            <a:br>
              <a:rPr lang="en-GB" dirty="0" smtClean="0"/>
            </a:br>
            <a:endParaRPr lang="en-GB" dirty="0"/>
          </a:p>
        </p:txBody>
      </p:sp>
      <p:sp>
        <p:nvSpPr>
          <p:cNvPr id="3" name="Text Placeholder 2"/>
          <p:cNvSpPr>
            <a:spLocks noGrp="1"/>
          </p:cNvSpPr>
          <p:nvPr>
            <p:ph type="body" sz="quarter" idx="10"/>
          </p:nvPr>
        </p:nvSpPr>
        <p:spPr>
          <a:xfrm>
            <a:off x="539553" y="1731915"/>
            <a:ext cx="8207375" cy="4401455"/>
          </a:xfrm>
        </p:spPr>
        <p:txBody>
          <a:bodyPr/>
          <a:lstStyle/>
          <a:p>
            <a:r>
              <a:rPr lang="en-GB" sz="1400" b="1" dirty="0" smtClean="0"/>
              <a:t>Marriage and Civil Partnership Status</a:t>
            </a:r>
            <a:endParaRPr lang="en-GB" sz="1400" b="1"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3" y="2060848"/>
            <a:ext cx="4896544" cy="2471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539553" y="4565355"/>
            <a:ext cx="8344788" cy="1600438"/>
          </a:xfrm>
          <a:prstGeom prst="rect">
            <a:avLst/>
          </a:prstGeom>
        </p:spPr>
        <p:txBody>
          <a:bodyPr wrap="square">
            <a:spAutoFit/>
          </a:bodyPr>
          <a:lstStyle/>
          <a:p>
            <a:r>
              <a:rPr lang="en-GB" sz="1400" dirty="0"/>
              <a:t>The Marriage and Civil Partnership status of colleagues is self-declared via either NHS Jobs, at the point of recruitment, or via self-service using the ESR system.  As a result, this information is now not known for only 1.7% of the workforce.</a:t>
            </a:r>
          </a:p>
          <a:p>
            <a:endParaRPr lang="en-GB" sz="1400" dirty="0"/>
          </a:p>
          <a:p>
            <a:r>
              <a:rPr lang="en-GB" sz="1400" dirty="0"/>
              <a:t>The highest percentage of the workforce have declared themselves as Married (54%); with the second-highest percentage of the workforce declaring </a:t>
            </a:r>
            <a:r>
              <a:rPr lang="en-GB" sz="1400" dirty="0" smtClean="0"/>
              <a:t>themselves as single 36% </a:t>
            </a:r>
          </a:p>
          <a:p>
            <a:endParaRPr lang="en-GB" sz="1400" dirty="0"/>
          </a:p>
        </p:txBody>
      </p:sp>
      <p:sp>
        <p:nvSpPr>
          <p:cNvPr id="5" name="Rectangle 4"/>
          <p:cNvSpPr/>
          <p:nvPr/>
        </p:nvSpPr>
        <p:spPr>
          <a:xfrm>
            <a:off x="604010" y="1052736"/>
            <a:ext cx="6416261" cy="523220"/>
          </a:xfrm>
          <a:prstGeom prst="rect">
            <a:avLst/>
          </a:prstGeom>
        </p:spPr>
        <p:txBody>
          <a:bodyPr wrap="square">
            <a:spAutoFit/>
          </a:bodyPr>
          <a:lstStyle/>
          <a:p>
            <a:r>
              <a:rPr lang="en-GB" sz="2800" b="1" dirty="0">
                <a:solidFill>
                  <a:srgbClr val="2157A3"/>
                </a:solidFill>
              </a:rPr>
              <a:t>Workforce equality information</a:t>
            </a:r>
          </a:p>
        </p:txBody>
      </p:sp>
    </p:spTree>
    <p:extLst>
      <p:ext uri="{BB962C8B-B14F-4D97-AF65-F5344CB8AC3E}">
        <p14:creationId xmlns:p14="http://schemas.microsoft.com/office/powerpoint/2010/main" val="19818114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368" y="908720"/>
            <a:ext cx="8229600" cy="576064"/>
          </a:xfrm>
        </p:spPr>
        <p:txBody>
          <a:bodyPr/>
          <a:lstStyle/>
          <a:p>
            <a:r>
              <a:rPr lang="en-GB" dirty="0"/>
              <a:t>Workforce equality information</a:t>
            </a:r>
          </a:p>
        </p:txBody>
      </p:sp>
      <p:sp>
        <p:nvSpPr>
          <p:cNvPr id="3" name="Text Placeholder 2"/>
          <p:cNvSpPr>
            <a:spLocks noGrp="1"/>
          </p:cNvSpPr>
          <p:nvPr>
            <p:ph type="body" sz="quarter" idx="10"/>
          </p:nvPr>
        </p:nvSpPr>
        <p:spPr>
          <a:xfrm>
            <a:off x="467544" y="1700808"/>
            <a:ext cx="8503808" cy="4248472"/>
          </a:xfrm>
        </p:spPr>
        <p:txBody>
          <a:bodyPr/>
          <a:lstStyle/>
          <a:p>
            <a:r>
              <a:rPr lang="en-GB" sz="1400" b="1" dirty="0" smtClean="0"/>
              <a:t>Religion and Belief</a:t>
            </a:r>
          </a:p>
          <a:p>
            <a:endParaRPr lang="en-GB" sz="1400" dirty="0"/>
          </a:p>
          <a:p>
            <a:r>
              <a:rPr lang="en-GB" sz="1400" dirty="0" smtClean="0"/>
              <a:t>Christianity </a:t>
            </a:r>
            <a:r>
              <a:rPr lang="en-GB" sz="1400" dirty="0"/>
              <a:t>is the highest reported Religious Belief by the Trust workforce, with all other Religious Beliefs being reported as very significantly lower – a combined total of 18%.</a:t>
            </a:r>
          </a:p>
          <a:p>
            <a:endParaRPr lang="en-GB" sz="1400" dirty="0"/>
          </a:p>
          <a:p>
            <a:r>
              <a:rPr lang="en-GB" sz="1400" dirty="0"/>
              <a:t>32% of the workforce declared themselves as having a </a:t>
            </a:r>
            <a:endParaRPr lang="en-GB" sz="1400" dirty="0" smtClean="0"/>
          </a:p>
          <a:p>
            <a:r>
              <a:rPr lang="en-GB" sz="1400" dirty="0" smtClean="0"/>
              <a:t>Christian </a:t>
            </a:r>
            <a:r>
              <a:rPr lang="en-GB" sz="1400" dirty="0"/>
              <a:t>belief </a:t>
            </a:r>
            <a:r>
              <a:rPr lang="en-GB" sz="1400" dirty="0" smtClean="0"/>
              <a:t>as </a:t>
            </a:r>
            <a:r>
              <a:rPr lang="en-GB" sz="1400" dirty="0"/>
              <a:t>compared to the community average of 59%. </a:t>
            </a:r>
          </a:p>
          <a:p>
            <a:r>
              <a:rPr lang="en-GB" sz="1400" dirty="0" smtClean="0"/>
              <a:t>The Trust </a:t>
            </a:r>
            <a:r>
              <a:rPr lang="en-GB" sz="1400" dirty="0"/>
              <a:t>is working with external and internal partners to </a:t>
            </a:r>
            <a:endParaRPr lang="en-GB" sz="1400" dirty="0" smtClean="0"/>
          </a:p>
          <a:p>
            <a:r>
              <a:rPr lang="en-GB" sz="1400" dirty="0" smtClean="0"/>
              <a:t>understand </a:t>
            </a:r>
            <a:r>
              <a:rPr lang="en-GB" sz="1400" dirty="0"/>
              <a:t>whether the 50% non-disclosure rate is the result </a:t>
            </a:r>
            <a:endParaRPr lang="en-GB" sz="1400" dirty="0" smtClean="0"/>
          </a:p>
          <a:p>
            <a:r>
              <a:rPr lang="en-GB" sz="1400" dirty="0" smtClean="0"/>
              <a:t>of </a:t>
            </a:r>
            <a:r>
              <a:rPr lang="en-GB" sz="1400" dirty="0"/>
              <a:t>active declaration or </a:t>
            </a:r>
            <a:r>
              <a:rPr lang="en-GB" sz="1400" dirty="0" smtClean="0"/>
              <a:t> if this response is </a:t>
            </a:r>
            <a:r>
              <a:rPr lang="en-GB" sz="1400" dirty="0"/>
              <a:t>the default </a:t>
            </a:r>
            <a:r>
              <a:rPr lang="en-GB" sz="1400" dirty="0" smtClean="0"/>
              <a:t>for</a:t>
            </a:r>
          </a:p>
          <a:p>
            <a:r>
              <a:rPr lang="en-GB" sz="1400" dirty="0" smtClean="0"/>
              <a:t> </a:t>
            </a:r>
            <a:r>
              <a:rPr lang="en-GB" sz="1400" dirty="0"/>
              <a:t>non-declaration. </a:t>
            </a:r>
            <a:endParaRPr lang="en-GB" sz="1400" dirty="0" smtClean="0"/>
          </a:p>
          <a:p>
            <a:endParaRPr lang="en-GB" sz="1400" dirty="0" smtClean="0"/>
          </a:p>
          <a:p>
            <a:r>
              <a:rPr lang="en-GB" sz="1400" dirty="0" smtClean="0"/>
              <a:t>Further </a:t>
            </a:r>
            <a:r>
              <a:rPr lang="en-GB" sz="1400" dirty="0"/>
              <a:t>work is being done to actively encourage the workforce </a:t>
            </a:r>
            <a:endParaRPr lang="en-GB" sz="1400" dirty="0" smtClean="0"/>
          </a:p>
          <a:p>
            <a:r>
              <a:rPr lang="en-GB" sz="1400" dirty="0" smtClean="0"/>
              <a:t>to </a:t>
            </a:r>
            <a:r>
              <a:rPr lang="en-GB" sz="1400" dirty="0"/>
              <a:t>make </a:t>
            </a:r>
            <a:r>
              <a:rPr lang="en-GB" sz="1400" dirty="0" smtClean="0"/>
              <a:t>full </a:t>
            </a:r>
            <a:r>
              <a:rPr lang="en-GB" sz="1400" dirty="0"/>
              <a:t>disclosure regarding their protected </a:t>
            </a:r>
            <a:endParaRPr lang="en-GB" sz="1400" dirty="0" smtClean="0"/>
          </a:p>
          <a:p>
            <a:r>
              <a:rPr lang="en-GB" sz="1400" dirty="0" smtClean="0"/>
              <a:t>personal </a:t>
            </a:r>
            <a:r>
              <a:rPr lang="en-GB" sz="1400" dirty="0"/>
              <a:t>characteristics </a:t>
            </a:r>
            <a:r>
              <a:rPr lang="en-GB" sz="1400" dirty="0" smtClean="0"/>
              <a:t>via </a:t>
            </a:r>
            <a:r>
              <a:rPr lang="en-GB" sz="1400" dirty="0"/>
              <a:t>the ESR Self Service Portal </a:t>
            </a:r>
            <a:endParaRPr lang="en-GB" sz="1400" dirty="0" smtClean="0"/>
          </a:p>
          <a:p>
            <a:r>
              <a:rPr lang="en-GB" sz="1400" dirty="0" smtClean="0"/>
              <a:t>which </a:t>
            </a:r>
            <a:r>
              <a:rPr lang="en-GB" sz="1400" dirty="0"/>
              <a:t>will enable more detailed </a:t>
            </a:r>
            <a:r>
              <a:rPr lang="en-GB" sz="1400" dirty="0" smtClean="0"/>
              <a:t>reporting </a:t>
            </a:r>
            <a:r>
              <a:rPr lang="en-GB" sz="1400" dirty="0"/>
              <a:t>in future. </a:t>
            </a:r>
            <a:endParaRPr lang="en-GB" sz="1400" dirty="0" smtClean="0"/>
          </a:p>
          <a:p>
            <a:endParaRPr lang="en-GB" dirty="0"/>
          </a:p>
          <a:p>
            <a:endParaRPr lang="en-GB" dirty="0"/>
          </a:p>
        </p:txBody>
      </p:sp>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113" y="2780928"/>
            <a:ext cx="3391240"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406546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Workforce equality information</a:t>
            </a:r>
          </a:p>
        </p:txBody>
      </p:sp>
      <p:sp>
        <p:nvSpPr>
          <p:cNvPr id="3" name="Text Placeholder 2"/>
          <p:cNvSpPr>
            <a:spLocks noGrp="1"/>
          </p:cNvSpPr>
          <p:nvPr>
            <p:ph type="body" sz="quarter" idx="10"/>
          </p:nvPr>
        </p:nvSpPr>
        <p:spPr>
          <a:xfrm>
            <a:off x="468313" y="1772816"/>
            <a:ext cx="8352159" cy="3816424"/>
          </a:xfrm>
        </p:spPr>
        <p:txBody>
          <a:bodyPr/>
          <a:lstStyle/>
          <a:p>
            <a:pPr algn="just">
              <a:spcAft>
                <a:spcPts val="0"/>
              </a:spcAft>
            </a:pPr>
            <a:r>
              <a:rPr lang="en-GB" sz="1400" b="1" dirty="0" smtClean="0">
                <a:solidFill>
                  <a:srgbClr val="000000"/>
                </a:solidFill>
                <a:latin typeface="Arial" panose="020B0604020202020204" pitchFamily="34" charset="0"/>
                <a:ea typeface="MS Mincho"/>
                <a:cs typeface="Arial" panose="020B0604020202020204" pitchFamily="34" charset="0"/>
              </a:rPr>
              <a:t>Ethnic Background</a:t>
            </a:r>
            <a:r>
              <a:rPr lang="en-GB" sz="1400" dirty="0">
                <a:solidFill>
                  <a:srgbClr val="000000"/>
                </a:solidFill>
                <a:latin typeface="Arial" panose="020B0604020202020204" pitchFamily="34" charset="0"/>
                <a:ea typeface="MS Mincho"/>
                <a:cs typeface="Arial" panose="020B0604020202020204" pitchFamily="34" charset="0"/>
              </a:rPr>
              <a:t> </a:t>
            </a:r>
          </a:p>
          <a:p>
            <a:pPr algn="just">
              <a:spcAft>
                <a:spcPts val="0"/>
              </a:spcAft>
            </a:pPr>
            <a:r>
              <a:rPr lang="en-GB" sz="1400" dirty="0">
                <a:solidFill>
                  <a:srgbClr val="000000"/>
                </a:solidFill>
                <a:latin typeface="Arial" panose="020B0604020202020204" pitchFamily="34" charset="0"/>
                <a:ea typeface="MS Mincho"/>
                <a:cs typeface="Arial" panose="020B0604020202020204" pitchFamily="34" charset="0"/>
              </a:rPr>
              <a:t>Reflecting the diverse, multi-cultural community it serves, a colleague working within the Trust represent 54 different nationalities and self-declared 40 separate ethnic backgrounds.</a:t>
            </a:r>
          </a:p>
          <a:p>
            <a:pPr algn="just">
              <a:spcAft>
                <a:spcPts val="0"/>
              </a:spcAft>
            </a:pPr>
            <a:r>
              <a:rPr lang="en-GB" sz="1400" dirty="0">
                <a:solidFill>
                  <a:srgbClr val="000000"/>
                </a:solidFill>
                <a:latin typeface="Arial" panose="020B0604020202020204" pitchFamily="34" charset="0"/>
                <a:ea typeface="MS Mincho"/>
                <a:cs typeface="Arial" panose="020B0604020202020204" pitchFamily="34" charset="0"/>
              </a:rPr>
              <a:t> </a:t>
            </a:r>
          </a:p>
          <a:p>
            <a:r>
              <a:rPr lang="en-GB" sz="1400" dirty="0">
                <a:solidFill>
                  <a:srgbClr val="000000"/>
                </a:solidFill>
                <a:latin typeface="Arial" panose="020B0604020202020204" pitchFamily="34" charset="0"/>
                <a:ea typeface="MS Mincho"/>
                <a:cs typeface="Arial" panose="020B0604020202020204" pitchFamily="34" charset="0"/>
              </a:rPr>
              <a:t>The NHS Workforce Race Equality Standard (WRES) was introduced in 2015 to better understand the links between ethnic background and different experiences within the workplace. The WRES seeks to prompt inquiry and understanding about why BAME colleagues often have poorer workplace experience, compared to than </a:t>
            </a:r>
            <a:r>
              <a:rPr lang="en-GB" sz="1400" dirty="0" smtClean="0">
                <a:solidFill>
                  <a:srgbClr val="000000"/>
                </a:solidFill>
                <a:latin typeface="Arial" panose="020B0604020202020204" pitchFamily="34" charset="0"/>
                <a:ea typeface="MS Mincho"/>
                <a:cs typeface="Arial" panose="020B0604020202020204" pitchFamily="34" charset="0"/>
              </a:rPr>
              <a:t>White colleagues, and </a:t>
            </a:r>
            <a:r>
              <a:rPr lang="en-GB" sz="1400" dirty="0">
                <a:solidFill>
                  <a:srgbClr val="000000"/>
                </a:solidFill>
                <a:latin typeface="Arial" panose="020B0604020202020204" pitchFamily="34" charset="0"/>
                <a:ea typeface="MS Mincho"/>
                <a:cs typeface="Arial" panose="020B0604020202020204" pitchFamily="34" charset="0"/>
              </a:rPr>
              <a:t>to facilitate the closing of those </a:t>
            </a:r>
            <a:r>
              <a:rPr lang="en-GB" sz="1400" dirty="0" smtClean="0">
                <a:solidFill>
                  <a:srgbClr val="000000"/>
                </a:solidFill>
                <a:latin typeface="Arial" panose="020B0604020202020204" pitchFamily="34" charset="0"/>
                <a:ea typeface="MS Mincho"/>
                <a:cs typeface="Arial" panose="020B0604020202020204" pitchFamily="34" charset="0"/>
              </a:rPr>
              <a:t>gaps.</a:t>
            </a:r>
          </a:p>
          <a:p>
            <a:endParaRPr lang="en-GB" sz="1400" dirty="0">
              <a:latin typeface="Arial" panose="020B0604020202020204" pitchFamily="34" charset="0"/>
              <a:cs typeface="Arial" panose="020B0604020202020204" pitchFamily="34" charset="0"/>
            </a:endParaRPr>
          </a:p>
        </p:txBody>
      </p:sp>
      <p:graphicFrame>
        <p:nvGraphicFramePr>
          <p:cNvPr id="6" name="Table 5"/>
          <p:cNvGraphicFramePr>
            <a:graphicFrameLocks noGrp="1"/>
          </p:cNvGraphicFramePr>
          <p:nvPr>
            <p:extLst>
              <p:ext uri="{D42A27DB-BD31-4B8C-83A1-F6EECF244321}">
                <p14:modId xmlns:p14="http://schemas.microsoft.com/office/powerpoint/2010/main" val="222476259"/>
              </p:ext>
            </p:extLst>
          </p:nvPr>
        </p:nvGraphicFramePr>
        <p:xfrm>
          <a:off x="611561" y="3861048"/>
          <a:ext cx="8136904" cy="952500"/>
        </p:xfrm>
        <a:graphic>
          <a:graphicData uri="http://schemas.openxmlformats.org/drawingml/2006/table">
            <a:tbl>
              <a:tblPr firstRow="1" firstCol="1" bandRow="1"/>
              <a:tblGrid>
                <a:gridCol w="2087136"/>
                <a:gridCol w="1512442"/>
                <a:gridCol w="1512442"/>
                <a:gridCol w="1512442"/>
                <a:gridCol w="1512442"/>
              </a:tblGrid>
              <a:tr h="381000">
                <a:tc>
                  <a:txBody>
                    <a:bodyPr/>
                    <a:lstStyle/>
                    <a:p>
                      <a:pPr algn="l">
                        <a:spcAft>
                          <a:spcPts val="0"/>
                        </a:spcAft>
                      </a:pPr>
                      <a:r>
                        <a:rPr lang="en-GB" sz="1100" b="1" dirty="0">
                          <a:solidFill>
                            <a:srgbClr val="000000"/>
                          </a:solidFill>
                          <a:effectLst/>
                          <a:latin typeface="Calibri"/>
                          <a:ea typeface="Times New Roman"/>
                          <a:cs typeface="Calibri"/>
                        </a:rPr>
                        <a:t> </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1"/>
                    </a:solidFill>
                  </a:tcPr>
                </a:tc>
                <a:tc>
                  <a:txBody>
                    <a:bodyPr/>
                    <a:lstStyle/>
                    <a:p>
                      <a:pPr algn="ctr">
                        <a:spcAft>
                          <a:spcPts val="0"/>
                        </a:spcAft>
                      </a:pPr>
                      <a:r>
                        <a:rPr lang="en-GB" sz="1100" b="1" dirty="0">
                          <a:solidFill>
                            <a:srgbClr val="000000"/>
                          </a:solidFill>
                          <a:effectLst/>
                          <a:latin typeface="Calibri"/>
                          <a:ea typeface="Times New Roman"/>
                          <a:cs typeface="Calibri"/>
                        </a:rPr>
                        <a:t>Band 1 - 4</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1"/>
                    </a:solidFill>
                  </a:tcPr>
                </a:tc>
                <a:tc>
                  <a:txBody>
                    <a:bodyPr/>
                    <a:lstStyle/>
                    <a:p>
                      <a:pPr algn="ctr">
                        <a:spcAft>
                          <a:spcPts val="0"/>
                        </a:spcAft>
                      </a:pPr>
                      <a:r>
                        <a:rPr lang="en-GB" sz="1100" b="1" dirty="0">
                          <a:solidFill>
                            <a:srgbClr val="000000"/>
                          </a:solidFill>
                          <a:effectLst/>
                          <a:latin typeface="Calibri"/>
                          <a:ea typeface="Times New Roman"/>
                          <a:cs typeface="Calibri"/>
                        </a:rPr>
                        <a:t>Band 5 - 6</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1"/>
                    </a:solidFill>
                  </a:tcPr>
                </a:tc>
                <a:tc>
                  <a:txBody>
                    <a:bodyPr/>
                    <a:lstStyle/>
                    <a:p>
                      <a:pPr algn="ctr">
                        <a:spcAft>
                          <a:spcPts val="0"/>
                        </a:spcAft>
                      </a:pPr>
                      <a:r>
                        <a:rPr lang="en-GB" sz="1100" b="1" dirty="0">
                          <a:solidFill>
                            <a:srgbClr val="000000"/>
                          </a:solidFill>
                          <a:effectLst/>
                          <a:latin typeface="Calibri"/>
                          <a:ea typeface="Times New Roman"/>
                          <a:cs typeface="Calibri"/>
                        </a:rPr>
                        <a:t>Band 7 and Above</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1"/>
                    </a:solidFill>
                  </a:tcPr>
                </a:tc>
                <a:tc>
                  <a:txBody>
                    <a:bodyPr/>
                    <a:lstStyle/>
                    <a:p>
                      <a:pPr algn="ctr">
                        <a:spcAft>
                          <a:spcPts val="0"/>
                        </a:spcAft>
                      </a:pPr>
                      <a:r>
                        <a:rPr lang="en-GB" sz="1100" b="1" dirty="0">
                          <a:solidFill>
                            <a:srgbClr val="000000"/>
                          </a:solidFill>
                          <a:effectLst/>
                          <a:latin typeface="Calibri"/>
                          <a:ea typeface="Times New Roman"/>
                          <a:cs typeface="Calibri"/>
                        </a:rPr>
                        <a:t>VSM</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1"/>
                    </a:solidFill>
                  </a:tcPr>
                </a:tc>
              </a:tr>
              <a:tr h="190500">
                <a:tc>
                  <a:txBody>
                    <a:bodyPr/>
                    <a:lstStyle/>
                    <a:p>
                      <a:pPr algn="l">
                        <a:spcAft>
                          <a:spcPts val="0"/>
                        </a:spcAft>
                      </a:pPr>
                      <a:r>
                        <a:rPr lang="en-GB" sz="1100" dirty="0">
                          <a:solidFill>
                            <a:srgbClr val="000000"/>
                          </a:solidFill>
                          <a:effectLst/>
                          <a:latin typeface="Calibri"/>
                          <a:ea typeface="Times New Roman"/>
                          <a:cs typeface="Calibri"/>
                        </a:rPr>
                        <a:t>BAME</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dirty="0">
                          <a:solidFill>
                            <a:srgbClr val="000000"/>
                          </a:solidFill>
                          <a:effectLst/>
                          <a:latin typeface="Calibri"/>
                          <a:ea typeface="Times New Roman"/>
                          <a:cs typeface="Calibri"/>
                        </a:rPr>
                        <a:t>20.3%</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dirty="0">
                          <a:solidFill>
                            <a:srgbClr val="000000"/>
                          </a:solidFill>
                          <a:effectLst/>
                          <a:latin typeface="Calibri"/>
                          <a:ea typeface="Times New Roman"/>
                          <a:cs typeface="Calibri"/>
                        </a:rPr>
                        <a:t>22.3%</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dirty="0">
                          <a:solidFill>
                            <a:srgbClr val="000000"/>
                          </a:solidFill>
                          <a:effectLst/>
                          <a:latin typeface="Calibri"/>
                          <a:ea typeface="Times New Roman"/>
                          <a:cs typeface="Calibri"/>
                        </a:rPr>
                        <a:t>5.8%</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dirty="0">
                          <a:solidFill>
                            <a:srgbClr val="000000"/>
                          </a:solidFill>
                          <a:effectLst/>
                          <a:latin typeface="Calibri"/>
                          <a:ea typeface="Times New Roman"/>
                          <a:cs typeface="Calibri"/>
                        </a:rPr>
                        <a:t>0.1%</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a:spcAft>
                          <a:spcPts val="0"/>
                        </a:spcAft>
                      </a:pPr>
                      <a:r>
                        <a:rPr lang="en-GB" sz="1100" dirty="0">
                          <a:solidFill>
                            <a:srgbClr val="000000"/>
                          </a:solidFill>
                          <a:effectLst/>
                          <a:latin typeface="Calibri"/>
                          <a:ea typeface="Times New Roman"/>
                          <a:cs typeface="Calibri"/>
                        </a:rPr>
                        <a:t>Non BAME</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dirty="0">
                          <a:solidFill>
                            <a:srgbClr val="000000"/>
                          </a:solidFill>
                          <a:effectLst/>
                          <a:latin typeface="Calibri"/>
                          <a:ea typeface="Times New Roman"/>
                          <a:cs typeface="Calibri"/>
                        </a:rPr>
                        <a:t>79.6%</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dirty="0">
                          <a:solidFill>
                            <a:srgbClr val="000000"/>
                          </a:solidFill>
                          <a:effectLst/>
                          <a:latin typeface="Calibri"/>
                          <a:ea typeface="Times New Roman"/>
                          <a:cs typeface="Calibri"/>
                        </a:rPr>
                        <a:t>58.2%</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dirty="0">
                          <a:solidFill>
                            <a:srgbClr val="000000"/>
                          </a:solidFill>
                          <a:effectLst/>
                          <a:latin typeface="Calibri"/>
                          <a:ea typeface="Times New Roman"/>
                          <a:cs typeface="Calibri"/>
                        </a:rPr>
                        <a:t>25.7%</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dirty="0">
                          <a:solidFill>
                            <a:srgbClr val="000000"/>
                          </a:solidFill>
                          <a:effectLst/>
                          <a:latin typeface="Calibri"/>
                          <a:ea typeface="Times New Roman"/>
                          <a:cs typeface="Calibri"/>
                        </a:rPr>
                        <a:t>0.7%</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a:spcAft>
                          <a:spcPts val="0"/>
                        </a:spcAft>
                      </a:pPr>
                      <a:r>
                        <a:rPr lang="en-GB" sz="1100" dirty="0">
                          <a:solidFill>
                            <a:srgbClr val="000000"/>
                          </a:solidFill>
                          <a:effectLst/>
                          <a:latin typeface="Calibri"/>
                          <a:ea typeface="Times New Roman"/>
                          <a:cs typeface="Calibri"/>
                        </a:rPr>
                        <a:t>Not Stated</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dirty="0">
                          <a:solidFill>
                            <a:srgbClr val="000000"/>
                          </a:solidFill>
                          <a:effectLst/>
                          <a:latin typeface="Calibri"/>
                          <a:ea typeface="Times New Roman"/>
                          <a:cs typeface="Calibri"/>
                        </a:rPr>
                        <a:t>0.1%</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dirty="0">
                          <a:solidFill>
                            <a:srgbClr val="000000"/>
                          </a:solidFill>
                          <a:effectLst/>
                          <a:latin typeface="Calibri"/>
                          <a:ea typeface="Times New Roman"/>
                          <a:cs typeface="Calibri"/>
                        </a:rPr>
                        <a:t>0.0%</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dirty="0">
                          <a:solidFill>
                            <a:srgbClr val="000000"/>
                          </a:solidFill>
                          <a:effectLst/>
                          <a:latin typeface="Calibri"/>
                          <a:ea typeface="Times New Roman"/>
                          <a:cs typeface="Calibri"/>
                        </a:rPr>
                        <a:t>0.1%</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dirty="0">
                          <a:solidFill>
                            <a:srgbClr val="000000"/>
                          </a:solidFill>
                          <a:effectLst/>
                          <a:latin typeface="Calibri"/>
                          <a:ea typeface="Times New Roman"/>
                          <a:cs typeface="Calibri"/>
                        </a:rPr>
                        <a:t>0.0%</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Rectangle 6"/>
          <p:cNvSpPr/>
          <p:nvPr/>
        </p:nvSpPr>
        <p:spPr>
          <a:xfrm>
            <a:off x="585239" y="5013176"/>
            <a:ext cx="7560840" cy="738664"/>
          </a:xfrm>
          <a:prstGeom prst="rect">
            <a:avLst/>
          </a:prstGeom>
        </p:spPr>
        <p:txBody>
          <a:bodyPr wrap="square">
            <a:spAutoFit/>
          </a:bodyPr>
          <a:lstStyle/>
          <a:p>
            <a:r>
              <a:rPr lang="en-GB" sz="1400" dirty="0"/>
              <a:t>The </a:t>
            </a:r>
            <a:r>
              <a:rPr lang="en-GB" sz="1400" dirty="0" smtClean="0"/>
              <a:t>27.5% of </a:t>
            </a:r>
            <a:r>
              <a:rPr lang="en-GB" sz="1400" dirty="0"/>
              <a:t>overall colleagues declaring themselves as BAME is reflective of local communities; but as the above table illustrates, these demographics aren’t mirrored within leadership positions and higher </a:t>
            </a:r>
            <a:r>
              <a:rPr lang="en-GB" sz="1400" dirty="0" smtClean="0"/>
              <a:t>bands.</a:t>
            </a:r>
            <a:endParaRPr lang="en-GB" sz="1400" dirty="0"/>
          </a:p>
        </p:txBody>
      </p:sp>
    </p:spTree>
    <p:extLst>
      <p:ext uri="{BB962C8B-B14F-4D97-AF65-F5344CB8AC3E}">
        <p14:creationId xmlns:p14="http://schemas.microsoft.com/office/powerpoint/2010/main" val="31773155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Workforce equality information</a:t>
            </a:r>
          </a:p>
        </p:txBody>
      </p:sp>
      <p:sp>
        <p:nvSpPr>
          <p:cNvPr id="3" name="Text Placeholder 2"/>
          <p:cNvSpPr>
            <a:spLocks noGrp="1"/>
          </p:cNvSpPr>
          <p:nvPr>
            <p:ph type="body" sz="quarter" idx="10"/>
          </p:nvPr>
        </p:nvSpPr>
        <p:spPr/>
        <p:txBody>
          <a:bodyPr/>
          <a:lstStyle/>
          <a:p>
            <a:r>
              <a:rPr lang="en-GB" sz="1400" dirty="0"/>
              <a:t>This pattern is reversed amongst the medical workforce, whereby the vast majority declare BAME origin. This disparity reflects historical medical workforce recruitment, with one-third of medics </a:t>
            </a:r>
            <a:r>
              <a:rPr lang="en-GB" sz="1400" dirty="0" smtClean="0"/>
              <a:t>employed.</a:t>
            </a:r>
            <a:endParaRPr lang="en-GB" sz="1400" dirty="0"/>
          </a:p>
          <a:p>
            <a:endParaRPr lang="en-GB" dirty="0" smtClean="0"/>
          </a:p>
          <a:p>
            <a:endParaRPr lang="en-GB" dirty="0" smtClean="0"/>
          </a:p>
          <a:p>
            <a:endParaRPr lang="en-GB" sz="1400" dirty="0"/>
          </a:p>
          <a:p>
            <a:endParaRPr lang="en-GB" sz="1400" dirty="0" smtClean="0"/>
          </a:p>
          <a:p>
            <a:endParaRPr lang="en-GB" sz="1400" dirty="0"/>
          </a:p>
          <a:p>
            <a:pPr>
              <a:spcBef>
                <a:spcPts val="0"/>
              </a:spcBef>
            </a:pPr>
            <a:r>
              <a:rPr lang="en-GB" sz="1400" dirty="0" smtClean="0"/>
              <a:t>The Trust has developed a WRES action plan which  is specifically focused on addressing the issues of under representation of BME staff at senior levels in non clinical roles.. A new PDR form has recently been launched  which now incorporates a section to capture information about talent and career aspirations. This Information will be used  to develop a systematic approach to managing talent to ensure that there are diverse talent pools for the future.</a:t>
            </a:r>
          </a:p>
        </p:txBody>
      </p:sp>
      <p:graphicFrame>
        <p:nvGraphicFramePr>
          <p:cNvPr id="6" name="Table 5"/>
          <p:cNvGraphicFramePr>
            <a:graphicFrameLocks noGrp="1"/>
          </p:cNvGraphicFramePr>
          <p:nvPr>
            <p:extLst>
              <p:ext uri="{D42A27DB-BD31-4B8C-83A1-F6EECF244321}">
                <p14:modId xmlns:p14="http://schemas.microsoft.com/office/powerpoint/2010/main" val="1475013531"/>
              </p:ext>
            </p:extLst>
          </p:nvPr>
        </p:nvGraphicFramePr>
        <p:xfrm>
          <a:off x="611560" y="2636912"/>
          <a:ext cx="8085584" cy="952500"/>
        </p:xfrm>
        <a:graphic>
          <a:graphicData uri="http://schemas.openxmlformats.org/drawingml/2006/table">
            <a:tbl>
              <a:tblPr firstRow="1" firstCol="1" bandRow="1"/>
              <a:tblGrid>
                <a:gridCol w="2546959"/>
                <a:gridCol w="1817639"/>
                <a:gridCol w="1798234"/>
                <a:gridCol w="1922752"/>
              </a:tblGrid>
              <a:tr h="381000">
                <a:tc>
                  <a:txBody>
                    <a:bodyPr/>
                    <a:lstStyle/>
                    <a:p>
                      <a:pPr algn="l">
                        <a:spcAft>
                          <a:spcPts val="0"/>
                        </a:spcAft>
                      </a:pPr>
                      <a:r>
                        <a:rPr lang="en-GB" sz="1100" b="1" dirty="0">
                          <a:solidFill>
                            <a:srgbClr val="000000"/>
                          </a:solidFill>
                          <a:effectLst/>
                          <a:latin typeface="Calibri"/>
                          <a:ea typeface="Times New Roman"/>
                          <a:cs typeface="Calibri"/>
                        </a:rPr>
                        <a:t> </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1"/>
                    </a:solidFill>
                  </a:tcPr>
                </a:tc>
                <a:tc>
                  <a:txBody>
                    <a:bodyPr/>
                    <a:lstStyle/>
                    <a:p>
                      <a:pPr algn="ctr">
                        <a:spcAft>
                          <a:spcPts val="0"/>
                        </a:spcAft>
                      </a:pPr>
                      <a:r>
                        <a:rPr lang="en-GB" sz="1100" b="1" dirty="0">
                          <a:solidFill>
                            <a:srgbClr val="000000"/>
                          </a:solidFill>
                          <a:effectLst/>
                          <a:latin typeface="Calibri"/>
                          <a:ea typeface="Times New Roman"/>
                          <a:cs typeface="Calibri"/>
                        </a:rPr>
                        <a:t>Training Grade</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1"/>
                    </a:solidFill>
                  </a:tcPr>
                </a:tc>
                <a:tc>
                  <a:txBody>
                    <a:bodyPr/>
                    <a:lstStyle/>
                    <a:p>
                      <a:pPr algn="ctr">
                        <a:spcAft>
                          <a:spcPts val="0"/>
                        </a:spcAft>
                      </a:pPr>
                      <a:r>
                        <a:rPr lang="en-GB" sz="1100" b="1" dirty="0">
                          <a:solidFill>
                            <a:srgbClr val="000000"/>
                          </a:solidFill>
                          <a:effectLst/>
                          <a:latin typeface="Calibri"/>
                          <a:ea typeface="Times New Roman"/>
                          <a:cs typeface="Calibri"/>
                        </a:rPr>
                        <a:t>Career Grade</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1"/>
                    </a:solidFill>
                  </a:tcPr>
                </a:tc>
                <a:tc>
                  <a:txBody>
                    <a:bodyPr/>
                    <a:lstStyle/>
                    <a:p>
                      <a:pPr algn="ctr">
                        <a:spcAft>
                          <a:spcPts val="0"/>
                        </a:spcAft>
                      </a:pPr>
                      <a:r>
                        <a:rPr lang="en-GB" sz="1100" b="1" dirty="0">
                          <a:solidFill>
                            <a:srgbClr val="000000"/>
                          </a:solidFill>
                          <a:effectLst/>
                          <a:latin typeface="Calibri"/>
                          <a:ea typeface="Times New Roman"/>
                          <a:cs typeface="Calibri"/>
                        </a:rPr>
                        <a:t>Consultant</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1"/>
                    </a:solidFill>
                  </a:tcPr>
                </a:tc>
              </a:tr>
              <a:tr h="190500">
                <a:tc>
                  <a:txBody>
                    <a:bodyPr/>
                    <a:lstStyle/>
                    <a:p>
                      <a:pPr algn="l">
                        <a:spcAft>
                          <a:spcPts val="0"/>
                        </a:spcAft>
                      </a:pPr>
                      <a:r>
                        <a:rPr lang="en-GB" sz="1100" dirty="0">
                          <a:solidFill>
                            <a:srgbClr val="000000"/>
                          </a:solidFill>
                          <a:effectLst/>
                          <a:latin typeface="Calibri"/>
                          <a:ea typeface="Times New Roman"/>
                          <a:cs typeface="Calibri"/>
                        </a:rPr>
                        <a:t>BAME</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dirty="0">
                          <a:solidFill>
                            <a:srgbClr val="000000"/>
                          </a:solidFill>
                          <a:effectLst/>
                          <a:latin typeface="Calibri"/>
                          <a:ea typeface="Times New Roman"/>
                          <a:cs typeface="Calibri"/>
                        </a:rPr>
                        <a:t>71.3%</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dirty="0">
                          <a:solidFill>
                            <a:srgbClr val="000000"/>
                          </a:solidFill>
                          <a:effectLst/>
                          <a:latin typeface="Calibri"/>
                          <a:ea typeface="Times New Roman"/>
                          <a:cs typeface="Calibri"/>
                        </a:rPr>
                        <a:t>40.6%</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dirty="0">
                          <a:solidFill>
                            <a:srgbClr val="000000"/>
                          </a:solidFill>
                          <a:effectLst/>
                          <a:latin typeface="Calibri"/>
                          <a:ea typeface="Times New Roman"/>
                          <a:cs typeface="Calibri"/>
                        </a:rPr>
                        <a:t>83.2%</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a:spcAft>
                          <a:spcPts val="0"/>
                        </a:spcAft>
                      </a:pPr>
                      <a:r>
                        <a:rPr lang="en-GB" sz="1100" dirty="0">
                          <a:solidFill>
                            <a:srgbClr val="000000"/>
                          </a:solidFill>
                          <a:effectLst/>
                          <a:latin typeface="Calibri"/>
                          <a:ea typeface="Times New Roman"/>
                          <a:cs typeface="Calibri"/>
                        </a:rPr>
                        <a:t>Non BAME</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dirty="0">
                          <a:solidFill>
                            <a:srgbClr val="000000"/>
                          </a:solidFill>
                          <a:effectLst/>
                          <a:latin typeface="Calibri"/>
                          <a:ea typeface="Times New Roman"/>
                          <a:cs typeface="Calibri"/>
                        </a:rPr>
                        <a:t>28.0%</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dirty="0">
                          <a:solidFill>
                            <a:srgbClr val="000000"/>
                          </a:solidFill>
                          <a:effectLst/>
                          <a:latin typeface="Calibri"/>
                          <a:ea typeface="Times New Roman"/>
                          <a:cs typeface="Calibri"/>
                        </a:rPr>
                        <a:t>4.2%</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dirty="0">
                          <a:solidFill>
                            <a:srgbClr val="000000"/>
                          </a:solidFill>
                          <a:effectLst/>
                          <a:latin typeface="Calibri"/>
                          <a:ea typeface="Times New Roman"/>
                          <a:cs typeface="Calibri"/>
                        </a:rPr>
                        <a:t>30.1%</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a:spcAft>
                          <a:spcPts val="0"/>
                        </a:spcAft>
                      </a:pPr>
                      <a:r>
                        <a:rPr lang="en-GB" sz="1100" dirty="0">
                          <a:solidFill>
                            <a:srgbClr val="000000"/>
                          </a:solidFill>
                          <a:effectLst/>
                          <a:latin typeface="Calibri"/>
                          <a:ea typeface="Times New Roman"/>
                          <a:cs typeface="Calibri"/>
                        </a:rPr>
                        <a:t>Not Stated</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dirty="0">
                          <a:solidFill>
                            <a:srgbClr val="000000"/>
                          </a:solidFill>
                          <a:effectLst/>
                          <a:latin typeface="Calibri"/>
                          <a:ea typeface="Times New Roman"/>
                          <a:cs typeface="Calibri"/>
                        </a:rPr>
                        <a:t>0.7%</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dirty="0">
                          <a:solidFill>
                            <a:srgbClr val="000000"/>
                          </a:solidFill>
                          <a:effectLst/>
                          <a:latin typeface="Calibri"/>
                          <a:ea typeface="Times New Roman"/>
                          <a:cs typeface="Calibri"/>
                        </a:rPr>
                        <a:t>2.1%</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dirty="0">
                          <a:solidFill>
                            <a:srgbClr val="000000"/>
                          </a:solidFill>
                          <a:effectLst/>
                          <a:latin typeface="Calibri"/>
                          <a:ea typeface="Times New Roman"/>
                          <a:cs typeface="Calibri"/>
                        </a:rPr>
                        <a:t>0.0%</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6844769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Workforce equality information</a:t>
            </a:r>
          </a:p>
        </p:txBody>
      </p:sp>
      <p:sp>
        <p:nvSpPr>
          <p:cNvPr id="3" name="Text Placeholder 2"/>
          <p:cNvSpPr>
            <a:spLocks noGrp="1"/>
          </p:cNvSpPr>
          <p:nvPr>
            <p:ph type="body" sz="quarter" idx="10"/>
          </p:nvPr>
        </p:nvSpPr>
        <p:spPr/>
        <p:txBody>
          <a:bodyPr/>
          <a:lstStyle/>
          <a:p>
            <a:r>
              <a:rPr lang="en-GB" sz="1400" dirty="0"/>
              <a:t>The Trust collects personal data on sexual orientation in the following categories; Bisexual, Gay, Heterosexual, Lesbian, and ‘I do not wish to disclose’</a:t>
            </a:r>
          </a:p>
        </p:txBody>
      </p:sp>
      <p:graphicFrame>
        <p:nvGraphicFramePr>
          <p:cNvPr id="6" name="Table 5"/>
          <p:cNvGraphicFramePr>
            <a:graphicFrameLocks noGrp="1"/>
          </p:cNvGraphicFramePr>
          <p:nvPr>
            <p:extLst>
              <p:ext uri="{D42A27DB-BD31-4B8C-83A1-F6EECF244321}">
                <p14:modId xmlns:p14="http://schemas.microsoft.com/office/powerpoint/2010/main" val="3134489835"/>
              </p:ext>
            </p:extLst>
          </p:nvPr>
        </p:nvGraphicFramePr>
        <p:xfrm>
          <a:off x="539552" y="2492896"/>
          <a:ext cx="8157592" cy="1143000"/>
        </p:xfrm>
        <a:graphic>
          <a:graphicData uri="http://schemas.openxmlformats.org/drawingml/2006/table">
            <a:tbl>
              <a:tblPr firstRow="1" firstCol="1" bandRow="1"/>
              <a:tblGrid>
                <a:gridCol w="7022056"/>
                <a:gridCol w="1135536"/>
              </a:tblGrid>
              <a:tr h="190500">
                <a:tc>
                  <a:txBody>
                    <a:bodyPr/>
                    <a:lstStyle/>
                    <a:p>
                      <a:pPr algn="l">
                        <a:spcAft>
                          <a:spcPts val="0"/>
                        </a:spcAft>
                      </a:pPr>
                      <a:r>
                        <a:rPr lang="en-GB" sz="1100" b="1" dirty="0">
                          <a:solidFill>
                            <a:srgbClr val="000000"/>
                          </a:solidFill>
                          <a:effectLst/>
                          <a:latin typeface="Calibri"/>
                          <a:ea typeface="Times New Roman"/>
                          <a:cs typeface="Calibri"/>
                        </a:rPr>
                        <a:t>Sexual Orientation</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1"/>
                    </a:solidFill>
                  </a:tcPr>
                </a:tc>
                <a:tc>
                  <a:txBody>
                    <a:bodyPr/>
                    <a:lstStyle/>
                    <a:p>
                      <a:pPr algn="ctr">
                        <a:spcAft>
                          <a:spcPts val="0"/>
                        </a:spcAft>
                      </a:pPr>
                      <a:r>
                        <a:rPr lang="en-GB" sz="1100" b="1" dirty="0">
                          <a:solidFill>
                            <a:srgbClr val="000000"/>
                          </a:solidFill>
                          <a:effectLst/>
                          <a:latin typeface="Calibri"/>
                          <a:ea typeface="Times New Roman"/>
                          <a:cs typeface="Calibri"/>
                        </a:rPr>
                        <a:t>%</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1"/>
                    </a:solidFill>
                  </a:tcPr>
                </a:tc>
              </a:tr>
              <a:tr h="190500">
                <a:tc>
                  <a:txBody>
                    <a:bodyPr/>
                    <a:lstStyle/>
                    <a:p>
                      <a:pPr algn="l">
                        <a:spcAft>
                          <a:spcPts val="0"/>
                        </a:spcAft>
                      </a:pPr>
                      <a:r>
                        <a:rPr lang="en-GB" sz="1100" dirty="0">
                          <a:solidFill>
                            <a:srgbClr val="000000"/>
                          </a:solidFill>
                          <a:effectLst/>
                          <a:latin typeface="Calibri"/>
                          <a:ea typeface="Times New Roman"/>
                          <a:cs typeface="Calibri"/>
                        </a:rPr>
                        <a:t>Bisexual</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dirty="0">
                          <a:solidFill>
                            <a:srgbClr val="000000"/>
                          </a:solidFill>
                          <a:effectLst/>
                          <a:latin typeface="Calibri"/>
                          <a:ea typeface="Times New Roman"/>
                          <a:cs typeface="Calibri"/>
                        </a:rPr>
                        <a:t>0.3%</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a:spcAft>
                          <a:spcPts val="0"/>
                        </a:spcAft>
                      </a:pPr>
                      <a:r>
                        <a:rPr lang="en-GB" sz="1100" dirty="0">
                          <a:solidFill>
                            <a:srgbClr val="000000"/>
                          </a:solidFill>
                          <a:effectLst/>
                          <a:latin typeface="Calibri"/>
                          <a:ea typeface="Times New Roman"/>
                          <a:cs typeface="Calibri"/>
                        </a:rPr>
                        <a:t>Gay or Lesbian</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dirty="0">
                          <a:solidFill>
                            <a:srgbClr val="000000"/>
                          </a:solidFill>
                          <a:effectLst/>
                          <a:latin typeface="Calibri"/>
                          <a:ea typeface="Times New Roman"/>
                          <a:cs typeface="Calibri"/>
                        </a:rPr>
                        <a:t>0.9%</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a:spcAft>
                          <a:spcPts val="0"/>
                        </a:spcAft>
                      </a:pPr>
                      <a:r>
                        <a:rPr lang="en-GB" sz="1100" dirty="0">
                          <a:solidFill>
                            <a:srgbClr val="000000"/>
                          </a:solidFill>
                          <a:effectLst/>
                          <a:latin typeface="Calibri"/>
                          <a:ea typeface="Times New Roman"/>
                          <a:cs typeface="Calibri"/>
                        </a:rPr>
                        <a:t>Heterosexual or Straight</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dirty="0">
                          <a:solidFill>
                            <a:srgbClr val="000000"/>
                          </a:solidFill>
                          <a:effectLst/>
                          <a:latin typeface="Calibri"/>
                          <a:ea typeface="Times New Roman"/>
                          <a:cs typeface="Calibri"/>
                        </a:rPr>
                        <a:t>51.0%</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a:spcAft>
                          <a:spcPts val="0"/>
                        </a:spcAft>
                      </a:pPr>
                      <a:r>
                        <a:rPr lang="en-GB" sz="1100" dirty="0">
                          <a:solidFill>
                            <a:srgbClr val="000000"/>
                          </a:solidFill>
                          <a:effectLst/>
                          <a:latin typeface="Calibri"/>
                          <a:ea typeface="Times New Roman"/>
                          <a:cs typeface="Calibri"/>
                        </a:rPr>
                        <a:t>Not stated (person asked but declined to provide a response)</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dirty="0">
                          <a:solidFill>
                            <a:srgbClr val="000000"/>
                          </a:solidFill>
                          <a:effectLst/>
                          <a:latin typeface="Calibri"/>
                          <a:ea typeface="Times New Roman"/>
                          <a:cs typeface="Calibri"/>
                        </a:rPr>
                        <a:t>8.5%</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a:spcAft>
                          <a:spcPts val="0"/>
                        </a:spcAft>
                      </a:pPr>
                      <a:r>
                        <a:rPr lang="en-GB" sz="1100" dirty="0">
                          <a:solidFill>
                            <a:srgbClr val="000000"/>
                          </a:solidFill>
                          <a:effectLst/>
                          <a:latin typeface="Calibri"/>
                          <a:ea typeface="Times New Roman"/>
                          <a:cs typeface="Calibri"/>
                        </a:rPr>
                        <a:t>Undeclared</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dirty="0">
                          <a:solidFill>
                            <a:srgbClr val="000000"/>
                          </a:solidFill>
                          <a:effectLst/>
                          <a:latin typeface="Calibri"/>
                          <a:ea typeface="Times New Roman"/>
                          <a:cs typeface="Calibri"/>
                        </a:rPr>
                        <a:t>39.2%</a:t>
                      </a:r>
                      <a:endParaRPr lang="en-GB" sz="1400" dirty="0">
                        <a:solidFill>
                          <a:srgbClr val="000000"/>
                        </a:solidFill>
                        <a:effectLst/>
                        <a:latin typeface="Calibri"/>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Rectangle 6"/>
          <p:cNvSpPr/>
          <p:nvPr/>
        </p:nvSpPr>
        <p:spPr>
          <a:xfrm>
            <a:off x="513672" y="3789040"/>
            <a:ext cx="8136904" cy="1169551"/>
          </a:xfrm>
          <a:prstGeom prst="rect">
            <a:avLst/>
          </a:prstGeom>
        </p:spPr>
        <p:txBody>
          <a:bodyPr wrap="square">
            <a:spAutoFit/>
          </a:bodyPr>
          <a:lstStyle/>
          <a:p>
            <a:r>
              <a:rPr lang="en-GB" sz="1400" dirty="0"/>
              <a:t>Further work continues to encourage the workforce to make active declarations of all protected personal characteristics, including sexual orientation through self-declaration on the ESR Self Service Portal. The Trust is also committed to the development of inclusive staff networks, working in collaboration with members of the LBGTQ community to create safe spaces and peer support groups.</a:t>
            </a:r>
          </a:p>
        </p:txBody>
      </p:sp>
    </p:spTree>
    <p:extLst>
      <p:ext uri="{BB962C8B-B14F-4D97-AF65-F5344CB8AC3E}">
        <p14:creationId xmlns:p14="http://schemas.microsoft.com/office/powerpoint/2010/main" val="7663245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Workforce equality information</a:t>
            </a:r>
          </a:p>
        </p:txBody>
      </p:sp>
      <p:sp>
        <p:nvSpPr>
          <p:cNvPr id="3" name="Text Placeholder 2"/>
          <p:cNvSpPr>
            <a:spLocks noGrp="1"/>
          </p:cNvSpPr>
          <p:nvPr>
            <p:ph type="body" sz="quarter" idx="10"/>
          </p:nvPr>
        </p:nvSpPr>
        <p:spPr>
          <a:xfrm>
            <a:off x="468313" y="1772816"/>
            <a:ext cx="8207375" cy="4248472"/>
          </a:xfrm>
        </p:spPr>
        <p:txBody>
          <a:bodyPr/>
          <a:lstStyle/>
          <a:p>
            <a:r>
              <a:rPr lang="en-GB" sz="1400" dirty="0"/>
              <a:t>Disability, as defined by The Equality Act 2010, describes a disabled person as ….” Someone who has a mental or physical impairment that has a substantial and long-term adverse effect on the person’s ability to carry out normal day-to-day activities</a:t>
            </a:r>
            <a:r>
              <a:rPr lang="en-GB" sz="1400" dirty="0" smtClean="0"/>
              <a:t>.”</a:t>
            </a:r>
          </a:p>
          <a:p>
            <a:r>
              <a:rPr lang="en-GB" sz="1400" dirty="0"/>
              <a:t>The Department of Work and Pensions statistics (2014) show 16% of the working population of England have declared themselves as having a disability. The Disability Research Report and the Workforce Disability Equality Standard Report prepared for NHS England in 2014 explored the issues and measures that a Workforce Equality Standard for Disability should contain. Within this, it was reported that the levels of disability reported in the NHS survey were on average 17% but only 3% </a:t>
            </a:r>
            <a:r>
              <a:rPr lang="en-GB" sz="1400" dirty="0" smtClean="0"/>
              <a:t>recorded </a:t>
            </a:r>
            <a:r>
              <a:rPr lang="en-GB" sz="1400" dirty="0"/>
              <a:t>as such on ESR</a:t>
            </a:r>
            <a:r>
              <a:rPr lang="en-GB" sz="1400" dirty="0" smtClean="0"/>
              <a:t>.</a:t>
            </a:r>
          </a:p>
          <a:p>
            <a:endParaRPr lang="en-GB" sz="1400" dirty="0"/>
          </a:p>
          <a:p>
            <a:r>
              <a:rPr lang="en-GB" sz="1400" dirty="0"/>
              <a:t>2% of the workforce declared themselves as having a </a:t>
            </a:r>
            <a:endParaRPr lang="en-GB" sz="1400" dirty="0" smtClean="0"/>
          </a:p>
          <a:p>
            <a:r>
              <a:rPr lang="en-GB" sz="1400" dirty="0" smtClean="0"/>
              <a:t>disability</a:t>
            </a:r>
            <a:r>
              <a:rPr lang="en-GB" sz="1400" dirty="0"/>
              <a:t>, with 66% declaring that they have no disability, </a:t>
            </a:r>
            <a:endParaRPr lang="en-GB" sz="1400" dirty="0" smtClean="0"/>
          </a:p>
          <a:p>
            <a:r>
              <a:rPr lang="en-GB" sz="1400" dirty="0" smtClean="0"/>
              <a:t>and </a:t>
            </a:r>
            <a:r>
              <a:rPr lang="en-GB" sz="1400" dirty="0"/>
              <a:t>32% with ‘not declared’ status.</a:t>
            </a:r>
            <a:endParaRPr lang="en-GB" sz="1400" dirty="0" smtClean="0"/>
          </a:p>
          <a:p>
            <a:endParaRPr lang="en-GB" sz="1400" dirty="0"/>
          </a:p>
          <a:p>
            <a:endParaRPr lang="en-GB" sz="1400" dirty="0" smtClean="0"/>
          </a:p>
          <a:p>
            <a:endParaRPr lang="en-GB" sz="1400" dirty="0"/>
          </a:p>
          <a:p>
            <a:endParaRPr lang="en-GB" sz="1400" dirty="0" smtClean="0"/>
          </a:p>
          <a:p>
            <a:endParaRPr lang="en-GB" sz="1400" dirty="0"/>
          </a:p>
          <a:p>
            <a:endParaRPr lang="en-GB" sz="1400" dirty="0" smtClean="0"/>
          </a:p>
          <a:p>
            <a:endParaRPr lang="en-GB" sz="1400" dirty="0"/>
          </a:p>
          <a:p>
            <a:endParaRPr lang="en-GB" sz="1400" dirty="0" smtClean="0"/>
          </a:p>
          <a:p>
            <a:endParaRPr lang="en-GB" sz="1400" dirty="0"/>
          </a:p>
          <a:p>
            <a:endParaRPr lang="en-GB" sz="1400" dirty="0" smtClean="0"/>
          </a:p>
          <a:p>
            <a:endParaRPr lang="en-GB" sz="1400"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104" y="3789040"/>
            <a:ext cx="3293555" cy="21044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389023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Workforce equality information</a:t>
            </a:r>
          </a:p>
        </p:txBody>
      </p:sp>
      <p:sp>
        <p:nvSpPr>
          <p:cNvPr id="3" name="Text Placeholder 2"/>
          <p:cNvSpPr>
            <a:spLocks noGrp="1"/>
          </p:cNvSpPr>
          <p:nvPr>
            <p:ph type="body" sz="quarter" idx="10"/>
          </p:nvPr>
        </p:nvSpPr>
        <p:spPr>
          <a:xfrm>
            <a:off x="467544" y="1700808"/>
            <a:ext cx="8207375" cy="3816424"/>
          </a:xfrm>
        </p:spPr>
        <p:txBody>
          <a:bodyPr/>
          <a:lstStyle/>
          <a:p>
            <a:r>
              <a:rPr lang="en-GB" sz="1400" b="1" dirty="0" smtClean="0"/>
              <a:t>Gender Reassignment</a:t>
            </a:r>
            <a:endParaRPr lang="en-GB" sz="1400" b="1" dirty="0"/>
          </a:p>
          <a:p>
            <a:r>
              <a:rPr lang="en-GB" sz="1400" dirty="0" smtClean="0"/>
              <a:t>Gender </a:t>
            </a:r>
            <a:r>
              <a:rPr lang="en-GB" sz="1400" dirty="0"/>
              <a:t>Reassignment status is not currently recordable on ESR. NHS England is leading a review of equality standards across the </a:t>
            </a:r>
            <a:r>
              <a:rPr lang="en-GB" sz="1400" dirty="0" smtClean="0"/>
              <a:t>NHS with plans to update the fields within ESR. As </a:t>
            </a:r>
            <a:r>
              <a:rPr lang="en-GB" sz="1400" dirty="0"/>
              <a:t>information relating to Gender Reassignment </a:t>
            </a:r>
            <a:r>
              <a:rPr lang="en-GB" sz="1400" dirty="0" smtClean="0"/>
              <a:t>is currently not recorded the </a:t>
            </a:r>
            <a:r>
              <a:rPr lang="en-GB" sz="1400" dirty="0"/>
              <a:t>Trust </a:t>
            </a:r>
            <a:r>
              <a:rPr lang="en-GB" sz="1400" dirty="0" smtClean="0"/>
              <a:t>is looking at ways to ensure that this information can be collated and reported on in </a:t>
            </a:r>
            <a:r>
              <a:rPr lang="en-GB" sz="1400" smtClean="0"/>
              <a:t>the future.</a:t>
            </a:r>
            <a:endParaRPr lang="en-GB" sz="1400" dirty="0" smtClean="0"/>
          </a:p>
          <a:p>
            <a:endParaRPr lang="en-GB" sz="1400" dirty="0"/>
          </a:p>
          <a:p>
            <a:endParaRPr lang="en-GB" sz="1400" dirty="0"/>
          </a:p>
          <a:p>
            <a:endParaRPr lang="en-GB" dirty="0"/>
          </a:p>
        </p:txBody>
      </p:sp>
    </p:spTree>
    <p:extLst>
      <p:ext uri="{BB962C8B-B14F-4D97-AF65-F5344CB8AC3E}">
        <p14:creationId xmlns:p14="http://schemas.microsoft.com/office/powerpoint/2010/main" val="916984468"/>
      </p:ext>
    </p:extLst>
  </p:cSld>
  <p:clrMapOvr>
    <a:masterClrMapping/>
  </p:clrMapOvr>
</p:sld>
</file>

<file path=ppt/theme/theme1.xml><?xml version="1.0" encoding="utf-8"?>
<a:theme xmlns:a="http://schemas.openxmlformats.org/drawingml/2006/main" name="6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15835</TotalTime>
  <Words>7147</Words>
  <Application>Microsoft Office PowerPoint</Application>
  <PresentationFormat>On-screen Show (4:3)</PresentationFormat>
  <Paragraphs>536</Paragraphs>
  <Slides>45</Slides>
  <Notes>11</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6_Custom Design</vt:lpstr>
      <vt:lpstr>Equality and Inclusion Annual Report 2019-20</vt:lpstr>
      <vt:lpstr>Accessibility and Communications </vt:lpstr>
      <vt:lpstr>Contents</vt:lpstr>
      <vt:lpstr>Executive Summary</vt:lpstr>
      <vt:lpstr>Introduction</vt:lpstr>
      <vt:lpstr>Our vision and values</vt:lpstr>
      <vt:lpstr>Our vision and values</vt:lpstr>
      <vt:lpstr>Equality legislation and our legal duties</vt:lpstr>
      <vt:lpstr>Equality legislation and our legal duties</vt:lpstr>
      <vt:lpstr>Equality legislation and our legal duties</vt:lpstr>
      <vt:lpstr>Governance</vt:lpstr>
      <vt:lpstr>Governance</vt:lpstr>
      <vt:lpstr>Progress against our equality objectives</vt:lpstr>
      <vt:lpstr>Other achievements</vt:lpstr>
      <vt:lpstr>Other achievements</vt:lpstr>
      <vt:lpstr>Other achievements</vt:lpstr>
      <vt:lpstr>Other achievements</vt:lpstr>
      <vt:lpstr>Other achievements</vt:lpstr>
      <vt:lpstr>Other achievements</vt:lpstr>
      <vt:lpstr>Equality, Diversity and Inclusion NHS Mandated Standards</vt:lpstr>
      <vt:lpstr>Equality, Diversity and Inclusion NHS  Mandated Standards  EDS2 grading summary 2018 </vt:lpstr>
      <vt:lpstr>Equality, Diversity and Inclusion NHS  Mandated Standards  EDS2 grading summary 2018 </vt:lpstr>
      <vt:lpstr>Equality, Diversity and Inclusion NHS  Mandated Standards  EDS2 grading summary 2018</vt:lpstr>
      <vt:lpstr>Equality, Diversity and Inclusion NHS Mandated Standards</vt:lpstr>
      <vt:lpstr>Equality, Diversity and Inclusion NHS Mandated Standards</vt:lpstr>
      <vt:lpstr>Equality, Diversity and Inclusion NHS Mandated Standards</vt:lpstr>
      <vt:lpstr>Patient Experience</vt:lpstr>
      <vt:lpstr>Patient Experience</vt:lpstr>
      <vt:lpstr>Patient complaints- equality monitoring</vt:lpstr>
      <vt:lpstr>Looking ahead to 2020/21</vt:lpstr>
      <vt:lpstr>Looking ahead to 2020/21</vt:lpstr>
      <vt:lpstr> ANNEX A -Workforce equality information</vt:lpstr>
      <vt:lpstr>Workforce equality information</vt:lpstr>
      <vt:lpstr>Workforce equality information</vt:lpstr>
      <vt:lpstr>Workforce equality information</vt:lpstr>
      <vt:lpstr>Workforce equality information</vt:lpstr>
      <vt:lpstr>Workforce equality information</vt:lpstr>
      <vt:lpstr>Workforce equality information</vt:lpstr>
      <vt:lpstr>                 </vt:lpstr>
      <vt:lpstr>Workforce equality information</vt:lpstr>
      <vt:lpstr>Workforce equality information</vt:lpstr>
      <vt:lpstr>Workforce equality information</vt:lpstr>
      <vt:lpstr>Workforce equality information</vt:lpstr>
      <vt:lpstr>Workforce equality information</vt:lpstr>
      <vt:lpstr>Workforce equality information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Lorem ipsum dolor sit amet</dc:title>
  <dc:creator>Foster David (RBK) Walsall Healthcare NHS Trust</dc:creator>
  <cp:lastModifiedBy>Richards Sabrina (RBK) Walsall Healthcare NHS Trust</cp:lastModifiedBy>
  <cp:revision>566</cp:revision>
  <cp:lastPrinted>2018-03-08T13:20:54Z</cp:lastPrinted>
  <dcterms:created xsi:type="dcterms:W3CDTF">2016-07-18T13:34:03Z</dcterms:created>
  <dcterms:modified xsi:type="dcterms:W3CDTF">2020-08-31T14:43:06Z</dcterms:modified>
</cp:coreProperties>
</file>