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256" r:id="rId2"/>
    <p:sldId id="285" r:id="rId3"/>
    <p:sldId id="258" r:id="rId4"/>
    <p:sldId id="259" r:id="rId5"/>
    <p:sldId id="260" r:id="rId6"/>
    <p:sldId id="261" r:id="rId7"/>
    <p:sldId id="262" r:id="rId8"/>
    <p:sldId id="263" r:id="rId9"/>
    <p:sldId id="264" r:id="rId10"/>
    <p:sldId id="265" r:id="rId11"/>
    <p:sldId id="266" r:id="rId12"/>
    <p:sldId id="267" r:id="rId13"/>
    <p:sldId id="268" r:id="rId14"/>
    <p:sldId id="282" r:id="rId15"/>
    <p:sldId id="269" r:id="rId16"/>
    <p:sldId id="270" r:id="rId17"/>
    <p:sldId id="284" r:id="rId18"/>
    <p:sldId id="271" r:id="rId19"/>
    <p:sldId id="272" r:id="rId20"/>
    <p:sldId id="273" r:id="rId21"/>
    <p:sldId id="274" r:id="rId22"/>
    <p:sldId id="275" r:id="rId23"/>
    <p:sldId id="276" r:id="rId24"/>
    <p:sldId id="277" r:id="rId25"/>
    <p:sldId id="278" r:id="rId26"/>
    <p:sldId id="279" r:id="rId27"/>
    <p:sldId id="280" r:id="rId2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168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1270000" y="1638300"/>
            <a:ext cx="10464800" cy="3302000"/>
          </a:xfrm>
          <a:prstGeom prst="rect">
            <a:avLst/>
          </a:prstGeom>
        </p:spPr>
        <p:txBody>
          <a:bodyPr anchor="b"/>
          <a:lstStyle/>
          <a:p>
            <a:r>
              <a:t>Title Text</a:t>
            </a:r>
          </a:p>
        </p:txBody>
      </p:sp>
      <p:sp>
        <p:nvSpPr>
          <p:cNvPr id="12" name="Shape 12"/>
          <p:cNvSpPr>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Shape 30"/>
          <p:cNvSpPr>
            <a:spLocks noGrp="1"/>
          </p:cNvSpPr>
          <p:nvPr>
            <p:ph type="title"/>
          </p:nvPr>
        </p:nvSpPr>
        <p:spPr>
          <a:xfrm>
            <a:off x="1270000" y="3225800"/>
            <a:ext cx="10464800" cy="3302000"/>
          </a:xfrm>
          <a:prstGeom prst="rect">
            <a:avLst/>
          </a:prstGeom>
        </p:spPr>
        <p:txBody>
          <a:bodyPr/>
          <a:lstStyle/>
          <a:p>
            <a:r>
              <a:t>Title Text</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Shape 38"/>
          <p:cNvSpPr>
            <a:spLocks noGrp="1"/>
          </p:cNvSpPr>
          <p:nvPr>
            <p:ph type="pic" sz="half" idx="13"/>
          </p:nvPr>
        </p:nvSpPr>
        <p:spPr>
          <a:xfrm>
            <a:off x="6718300" y="635000"/>
            <a:ext cx="5334000" cy="8229600"/>
          </a:xfrm>
          <a:prstGeom prst="rect">
            <a:avLst/>
          </a:prstGeom>
        </p:spPr>
        <p:txBody>
          <a:bodyPr lIns="91439" tIns="45719" rIns="91439" bIns="45719" anchor="t">
            <a:noAutofit/>
          </a:bodyPr>
          <a:lstStyle/>
          <a:p>
            <a:endParaRPr/>
          </a:p>
        </p:txBody>
      </p:sp>
      <p:sp>
        <p:nvSpPr>
          <p:cNvPr id="39" name="Shape 39"/>
          <p:cNvSpPr>
            <a:spLocks noGrp="1"/>
          </p:cNvSpPr>
          <p:nvPr>
            <p:ph type="title"/>
          </p:nvPr>
        </p:nvSpPr>
        <p:spPr>
          <a:xfrm>
            <a:off x="952500" y="635000"/>
            <a:ext cx="5334000" cy="3987800"/>
          </a:xfrm>
          <a:prstGeom prst="rect">
            <a:avLst/>
          </a:prstGeom>
        </p:spPr>
        <p:txBody>
          <a:bodyPr anchor="b"/>
          <a:lstStyle>
            <a:lvl1pPr>
              <a:defRPr sz="6000"/>
            </a:lvl1pPr>
          </a:lstStyle>
          <a:p>
            <a:r>
              <a:t>Title Text</a:t>
            </a:r>
          </a:p>
        </p:txBody>
      </p:sp>
      <p:sp>
        <p:nvSpPr>
          <p:cNvPr id="40" name="Shape 40"/>
          <p:cNvSpPr>
            <a:spLocks noGrp="1"/>
          </p:cNvSpPr>
          <p:nvPr>
            <p:ph type="body" sz="quarter"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41" name="Shape 4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t>Title Text</a:t>
            </a:r>
          </a:p>
        </p:txBody>
      </p:sp>
      <p:sp>
        <p:nvSpPr>
          <p:cNvPr id="49" name="Shape 4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Title Text</a:t>
            </a:r>
          </a:p>
        </p:txBody>
      </p:sp>
      <p:sp>
        <p:nvSpPr>
          <p:cNvPr id="57" name="Shape 57"/>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hape 65"/>
          <p:cNvSpPr>
            <a:spLocks noGrp="1"/>
          </p:cNvSpPr>
          <p:nvPr>
            <p:ph type="pic" sz="half" idx="13"/>
          </p:nvPr>
        </p:nvSpPr>
        <p:spPr>
          <a:xfrm>
            <a:off x="6718300" y="2603500"/>
            <a:ext cx="5334000" cy="6286500"/>
          </a:xfrm>
          <a:prstGeom prst="rect">
            <a:avLst/>
          </a:prstGeom>
        </p:spPr>
        <p:txBody>
          <a:bodyPr lIns="91439" tIns="45719" rIns="91439" bIns="45719" anchor="t">
            <a:noAutofit/>
          </a:bodyPr>
          <a:lstStyle/>
          <a:p>
            <a:endParaRPr/>
          </a:p>
        </p:txBody>
      </p:sp>
      <p:sp>
        <p:nvSpPr>
          <p:cNvPr id="66" name="Shape 66"/>
          <p:cNvSpPr>
            <a:spLocks noGrp="1"/>
          </p:cNvSpPr>
          <p:nvPr>
            <p:ph type="title"/>
          </p:nvPr>
        </p:nvSpPr>
        <p:spPr>
          <a:prstGeom prst="rect">
            <a:avLst/>
          </a:prstGeom>
        </p:spPr>
        <p:txBody>
          <a:bodyPr/>
          <a:lstStyle/>
          <a:p>
            <a:r>
              <a:t>Title Text</a:t>
            </a:r>
          </a:p>
        </p:txBody>
      </p:sp>
      <p:sp>
        <p:nvSpPr>
          <p:cNvPr id="67" name="Shape 67"/>
          <p:cNvSpPr>
            <a:spLocks noGrp="1"/>
          </p:cNvSpPr>
          <p:nvPr>
            <p:ph type="body" sz="half"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Shape 75"/>
          <p:cNvSpPr>
            <a:spLocks noGrp="1"/>
          </p:cNvSpPr>
          <p:nvPr>
            <p:ph type="body" idx="1"/>
          </p:nvPr>
        </p:nvSpPr>
        <p:spPr>
          <a:xfrm>
            <a:off x="952500" y="1270000"/>
            <a:ext cx="11099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hape 7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hape 83"/>
          <p:cNvSpPr>
            <a:spLocks noGrp="1"/>
          </p:cNvSpPr>
          <p:nvPr>
            <p:ph type="pic" sz="quarter" idx="13"/>
          </p:nvPr>
        </p:nvSpPr>
        <p:spPr>
          <a:xfrm>
            <a:off x="6718300" y="5092700"/>
            <a:ext cx="5334000" cy="3771900"/>
          </a:xfrm>
          <a:prstGeom prst="rect">
            <a:avLst/>
          </a:prstGeom>
        </p:spPr>
        <p:txBody>
          <a:bodyPr lIns="91439" tIns="45719" rIns="91439" bIns="45719" anchor="t">
            <a:noAutofit/>
          </a:bodyPr>
          <a:lstStyle/>
          <a:p>
            <a:endParaRPr/>
          </a:p>
        </p:txBody>
      </p:sp>
      <p:sp>
        <p:nvSpPr>
          <p:cNvPr id="84" name="Shape 84"/>
          <p:cNvSpPr>
            <a:spLocks noGrp="1"/>
          </p:cNvSpPr>
          <p:nvPr>
            <p:ph type="pic" sz="quarter" idx="14"/>
          </p:nvPr>
        </p:nvSpPr>
        <p:spPr>
          <a:xfrm>
            <a:off x="6724518" y="889000"/>
            <a:ext cx="5334001" cy="3771900"/>
          </a:xfrm>
          <a:prstGeom prst="rect">
            <a:avLst/>
          </a:prstGeom>
        </p:spPr>
        <p:txBody>
          <a:bodyPr lIns="91439" tIns="45719" rIns="91439" bIns="45719" anchor="t">
            <a:noAutofit/>
          </a:bodyPr>
          <a:lstStyle/>
          <a:p>
            <a:endParaRPr/>
          </a:p>
        </p:txBody>
      </p:sp>
      <p:sp>
        <p:nvSpPr>
          <p:cNvPr id="85" name="Shape 85"/>
          <p:cNvSpPr>
            <a:spLocks noGrp="1"/>
          </p:cNvSpPr>
          <p:nvPr>
            <p:ph type="pic" sz="half" idx="15"/>
          </p:nvPr>
        </p:nvSpPr>
        <p:spPr>
          <a:xfrm>
            <a:off x="952500" y="889000"/>
            <a:ext cx="5334000" cy="7975600"/>
          </a:xfrm>
          <a:prstGeom prst="rect">
            <a:avLst/>
          </a:prstGeom>
        </p:spPr>
        <p:txBody>
          <a:bodyPr lIns="91439" tIns="45719" rIns="91439" bIns="45719" anchor="t">
            <a:noAutofit/>
          </a:bodyPr>
          <a:lstStyle/>
          <a:p>
            <a:endParaRPr/>
          </a:p>
        </p:txBody>
      </p:sp>
      <p:sp>
        <p:nvSpPr>
          <p:cNvPr id="86" name="Shape 8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Shape 93"/>
          <p:cNvSpPr>
            <a:spLocks noGrp="1"/>
          </p:cNvSpPr>
          <p:nvPr>
            <p:ph type="body" sz="quarter" idx="13"/>
          </p:nvPr>
        </p:nvSpPr>
        <p:spPr>
          <a:xfrm>
            <a:off x="1270000" y="6362700"/>
            <a:ext cx="10464800" cy="469900"/>
          </a:xfrm>
          <a:prstGeom prst="rect">
            <a:avLst/>
          </a:prstGeom>
        </p:spPr>
        <p:txBody>
          <a:bodyPr anchor="t">
            <a:spAutoFit/>
          </a:bodyPr>
          <a:lstStyle>
            <a:lvl1pPr marL="0" indent="0" algn="ctr">
              <a:spcBef>
                <a:spcPts val="0"/>
              </a:spcBef>
              <a:buSzTx/>
              <a:buNone/>
              <a:defRPr sz="2400">
                <a:latin typeface="Helvetica"/>
                <a:ea typeface="Helvetica"/>
                <a:cs typeface="Helvetica"/>
                <a:sym typeface="Helvetica"/>
              </a:defRPr>
            </a:lvl1pPr>
          </a:lstStyle>
          <a:p>
            <a:r>
              <a:t>–Johnny Appleseed</a:t>
            </a:r>
          </a:p>
        </p:txBody>
      </p:sp>
      <p:sp>
        <p:nvSpPr>
          <p:cNvPr id="94" name="Shape 94"/>
          <p:cNvSpPr>
            <a:spLocks noGrp="1"/>
          </p:cNvSpPr>
          <p:nvPr>
            <p:ph type="body" sz="quarter" idx="14"/>
          </p:nvPr>
        </p:nvSpPr>
        <p:spPr>
          <a:xfrm>
            <a:off x="1270000" y="4267200"/>
            <a:ext cx="10464800" cy="685800"/>
          </a:xfrm>
          <a:prstGeom prst="rect">
            <a:avLst/>
          </a:prstGeom>
        </p:spPr>
        <p:txBody>
          <a:bodyPr>
            <a:spAutoFit/>
          </a:bodyPr>
          <a:lstStyle>
            <a:lvl1pPr marL="0" indent="0" algn="ctr">
              <a:spcBef>
                <a:spcPts val="0"/>
              </a:spcBef>
              <a:buSzTx/>
              <a:buNone/>
              <a:defRPr sz="3800"/>
            </a:lvl1pPr>
          </a:lstStyle>
          <a:p>
            <a:r>
              <a:t>“Type a quote here.” </a:t>
            </a:r>
          </a:p>
        </p:txBody>
      </p:sp>
      <p:sp>
        <p:nvSpPr>
          <p:cNvPr id="95" name="Shape 9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Shape 102"/>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3" name="Shape 3"/>
          <p:cNvSpPr>
            <a:spLocks noGrp="1"/>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6311798" y="9251950"/>
            <a:ext cx="368504" cy="381000"/>
          </a:xfrm>
          <a:prstGeom prst="rect">
            <a:avLst/>
          </a:prstGeom>
          <a:ln w="12700">
            <a:miter lim="400000"/>
          </a:ln>
        </p:spPr>
        <p:txBody>
          <a:bodyPr wrap="none" lIns="50800" tIns="50800" rIns="50800" bIns="50800">
            <a:spAutoFit/>
          </a:bodyPr>
          <a:lstStyle>
            <a:lvl1pPr>
              <a:defRPr sz="18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p:titleStyle>
    <p:body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www.journalslibrary.nihr.ac.uk/" TargetMode="External"/><Relationship Id="rId1" Type="http://schemas.openxmlformats.org/officeDocument/2006/relationships/slideLayout" Target="../slideLayouts/slideLayout1.xml"/><Relationship Id="rId4" Type="http://schemas.openxmlformats.org/officeDocument/2006/relationships/image" Target="../media/image3.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119" name="Shape 119"/>
          <p:cNvSpPr/>
          <p:nvPr/>
        </p:nvSpPr>
        <p:spPr>
          <a:xfrm>
            <a:off x="281251" y="247881"/>
            <a:ext cx="12442298" cy="1145059"/>
          </a:xfrm>
          <a:prstGeom prst="roundRect">
            <a:avLst>
              <a:gd name="adj" fmla="val 7979"/>
            </a:avLst>
          </a:prstGeom>
          <a:solidFill>
            <a:srgbClr val="FFFFFF"/>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ReSPECT</a:t>
            </a:r>
          </a:p>
        </p:txBody>
      </p:sp>
      <p:sp>
        <p:nvSpPr>
          <p:cNvPr id="120" name="Shape 120"/>
          <p:cNvSpPr/>
          <p:nvPr/>
        </p:nvSpPr>
        <p:spPr>
          <a:xfrm>
            <a:off x="253677" y="1606348"/>
            <a:ext cx="12442299" cy="7401778"/>
          </a:xfrm>
          <a:prstGeom prst="roundRect">
            <a:avLst>
              <a:gd name="adj" fmla="val 1248"/>
            </a:avLst>
          </a:prstGeom>
          <a:solidFill>
            <a:srgbClr val="FFFFFF"/>
          </a:solidFill>
          <a:ln w="12700">
            <a:miter lim="400000"/>
          </a:ln>
          <a:extLst>
            <a:ext uri="{C572A759-6A51-4108-AA02-DFA0A04FC94B}">
              <ma14:wrappingTextBoxFlag xmlns:ma14="http://schemas.microsoft.com/office/mac/drawingml/2011/main" xmlns="" val="1"/>
            </a:ext>
          </a:extLst>
        </p:spPr>
        <p:txBody>
          <a:bodyPr lIns="381000" tIns="381000" rIns="381000" bIns="381000"/>
          <a:lstStyle/>
          <a:p>
            <a:pPr algn="l" defTabSz="457200">
              <a:lnSpc>
                <a:spcPct val="110000"/>
              </a:lnSpc>
              <a:defRPr sz="4800" b="1">
                <a:solidFill>
                  <a:srgbClr val="56486A"/>
                </a:solidFill>
                <a:latin typeface="Helvetica"/>
                <a:ea typeface="Helvetica"/>
                <a:cs typeface="Helvetica"/>
                <a:sym typeface="Helvetica"/>
              </a:defRPr>
            </a:pPr>
            <a:endParaRPr lang="en-GB" sz="2800" dirty="0"/>
          </a:p>
          <a:p>
            <a:pPr algn="l" defTabSz="457200">
              <a:lnSpc>
                <a:spcPct val="110000"/>
              </a:lnSpc>
              <a:defRPr sz="4800" b="1">
                <a:solidFill>
                  <a:srgbClr val="56486A"/>
                </a:solidFill>
                <a:latin typeface="Helvetica"/>
                <a:ea typeface="Helvetica"/>
                <a:cs typeface="Helvetica"/>
                <a:sym typeface="Helvetica"/>
              </a:defRPr>
            </a:pPr>
            <a:r>
              <a:rPr lang="en-GB" dirty="0"/>
              <a:t>	</a:t>
            </a:r>
            <a:r>
              <a:rPr dirty="0"/>
              <a:t>Re</a:t>
            </a:r>
            <a:r>
              <a:rPr dirty="0">
                <a:solidFill>
                  <a:srgbClr val="927CB8"/>
                </a:solidFill>
              </a:rPr>
              <a:t>commended</a:t>
            </a:r>
            <a:r>
              <a:rPr dirty="0"/>
              <a:t> </a:t>
            </a:r>
          </a:p>
          <a:p>
            <a:pPr algn="l" defTabSz="457200">
              <a:lnSpc>
                <a:spcPct val="110000"/>
              </a:lnSpc>
              <a:defRPr sz="4800" b="1">
                <a:solidFill>
                  <a:srgbClr val="56486A"/>
                </a:solidFill>
                <a:latin typeface="Helvetica"/>
                <a:ea typeface="Helvetica"/>
                <a:cs typeface="Helvetica"/>
                <a:sym typeface="Helvetica"/>
              </a:defRPr>
            </a:pPr>
            <a:r>
              <a:rPr lang="en-GB" dirty="0"/>
              <a:t>	</a:t>
            </a:r>
            <a:r>
              <a:rPr dirty="0"/>
              <a:t>S</a:t>
            </a:r>
            <a:r>
              <a:rPr dirty="0">
                <a:solidFill>
                  <a:srgbClr val="927CB8"/>
                </a:solidFill>
              </a:rPr>
              <a:t>ummary</a:t>
            </a:r>
            <a:r>
              <a:rPr dirty="0"/>
              <a:t> </a:t>
            </a:r>
          </a:p>
          <a:p>
            <a:pPr algn="l" defTabSz="457200">
              <a:lnSpc>
                <a:spcPct val="110000"/>
              </a:lnSpc>
              <a:defRPr sz="4800" b="1">
                <a:solidFill>
                  <a:srgbClr val="56486A"/>
                </a:solidFill>
                <a:latin typeface="Helvetica"/>
                <a:ea typeface="Helvetica"/>
                <a:cs typeface="Helvetica"/>
                <a:sym typeface="Helvetica"/>
              </a:defRPr>
            </a:pPr>
            <a:r>
              <a:rPr lang="en-GB" dirty="0"/>
              <a:t>	</a:t>
            </a:r>
            <a:r>
              <a:rPr dirty="0"/>
              <a:t>P</a:t>
            </a:r>
            <a:r>
              <a:rPr dirty="0">
                <a:solidFill>
                  <a:srgbClr val="927CB8"/>
                </a:solidFill>
              </a:rPr>
              <a:t>lan for</a:t>
            </a:r>
            <a:r>
              <a:rPr dirty="0"/>
              <a:t> </a:t>
            </a:r>
          </a:p>
          <a:p>
            <a:pPr algn="l" defTabSz="457200">
              <a:lnSpc>
                <a:spcPct val="110000"/>
              </a:lnSpc>
              <a:defRPr sz="4800" b="1">
                <a:solidFill>
                  <a:srgbClr val="56486A"/>
                </a:solidFill>
                <a:latin typeface="Helvetica"/>
                <a:ea typeface="Helvetica"/>
                <a:cs typeface="Helvetica"/>
                <a:sym typeface="Helvetica"/>
              </a:defRPr>
            </a:pPr>
            <a:r>
              <a:rPr lang="en-GB" dirty="0"/>
              <a:t>	</a:t>
            </a:r>
            <a:r>
              <a:rPr dirty="0"/>
              <a:t>E</a:t>
            </a:r>
            <a:r>
              <a:rPr dirty="0">
                <a:solidFill>
                  <a:srgbClr val="927CB8"/>
                </a:solidFill>
              </a:rPr>
              <a:t>mergency</a:t>
            </a:r>
            <a:r>
              <a:rPr dirty="0"/>
              <a:t> </a:t>
            </a:r>
          </a:p>
          <a:p>
            <a:pPr algn="l" defTabSz="457200">
              <a:lnSpc>
                <a:spcPct val="110000"/>
              </a:lnSpc>
              <a:defRPr sz="4800" b="1">
                <a:solidFill>
                  <a:srgbClr val="56486A"/>
                </a:solidFill>
                <a:latin typeface="Helvetica"/>
                <a:ea typeface="Helvetica"/>
                <a:cs typeface="Helvetica"/>
                <a:sym typeface="Helvetica"/>
              </a:defRPr>
            </a:pPr>
            <a:r>
              <a:rPr lang="en-GB" dirty="0"/>
              <a:t>	</a:t>
            </a:r>
            <a:r>
              <a:rPr dirty="0"/>
              <a:t>C</a:t>
            </a:r>
            <a:r>
              <a:rPr dirty="0">
                <a:solidFill>
                  <a:srgbClr val="927CB8"/>
                </a:solidFill>
              </a:rPr>
              <a:t>are and </a:t>
            </a:r>
          </a:p>
          <a:p>
            <a:pPr algn="l" defTabSz="457200">
              <a:lnSpc>
                <a:spcPct val="110000"/>
              </a:lnSpc>
              <a:defRPr sz="4800" b="1">
                <a:solidFill>
                  <a:srgbClr val="56486A"/>
                </a:solidFill>
                <a:latin typeface="Helvetica"/>
                <a:ea typeface="Helvetica"/>
                <a:cs typeface="Helvetica"/>
                <a:sym typeface="Helvetica"/>
              </a:defRPr>
            </a:pPr>
            <a:r>
              <a:rPr lang="en-GB" dirty="0"/>
              <a:t>	</a:t>
            </a:r>
            <a:r>
              <a:rPr dirty="0"/>
              <a:t>T</a:t>
            </a:r>
            <a:r>
              <a:rPr dirty="0">
                <a:solidFill>
                  <a:srgbClr val="927CB8"/>
                </a:solidFill>
              </a:rPr>
              <a:t>reatment</a:t>
            </a:r>
          </a:p>
        </p:txBody>
      </p:sp>
      <p:sp>
        <p:nvSpPr>
          <p:cNvPr id="121" name="Shape 121"/>
          <p:cNvSpPr/>
          <p:nvPr/>
        </p:nvSpPr>
        <p:spPr>
          <a:xfrm>
            <a:off x="5274490" y="9069676"/>
            <a:ext cx="2400673"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123" name="Shape 123"/>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marL="0" marR="0" lvl="2" indent="0" defTabSz="914400" eaLnBrk="1" fontAlgn="auto" latinLnBrk="0" hangingPunct="1">
              <a:lnSpc>
                <a:spcPct val="100000"/>
              </a:lnSpc>
              <a:spcBef>
                <a:spcPts val="0"/>
              </a:spcBef>
              <a:spcAft>
                <a:spcPts val="0"/>
              </a:spcAft>
              <a:buClrTx/>
              <a:buSzTx/>
              <a:buFontTx/>
              <a:buNone/>
              <a:tabLst/>
              <a:defRPr sz="4800" b="1">
                <a:solidFill>
                  <a:srgbClr val="56486A"/>
                </a:solidFill>
                <a:latin typeface="Helvetica"/>
                <a:ea typeface="Helvetica"/>
                <a:cs typeface="Helvetica"/>
                <a:sym typeface="Helvetica"/>
              </a:defRPr>
            </a:pPr>
            <a:r>
              <a:rPr kumimoji="0" sz="4800" b="1" i="0" u="none" strike="noStrike" kern="0" cap="none" spc="0" normalizeH="0" baseline="0" noProof="0" dirty="0">
                <a:ln>
                  <a:noFill/>
                </a:ln>
                <a:solidFill>
                  <a:srgbClr val="56486A"/>
                </a:solidFill>
                <a:effectLst/>
                <a:uLnTx/>
                <a:uFillTx/>
                <a:latin typeface="Helvetica"/>
                <a:ea typeface="Helvetica"/>
                <a:cs typeface="Helvetica"/>
                <a:sym typeface="Helvetica"/>
              </a:rPr>
              <a:t>Learning Objectives</a:t>
            </a:r>
          </a:p>
        </p:txBody>
      </p:sp>
      <p:sp>
        <p:nvSpPr>
          <p:cNvPr id="124" name="Shape 124"/>
          <p:cNvSpPr/>
          <p:nvPr/>
        </p:nvSpPr>
        <p:spPr>
          <a:xfrm>
            <a:off x="5274490" y="9069676"/>
            <a:ext cx="2400673"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sz="2400" b="1" i="0" u="none" strike="noStrike" kern="0" cap="none" spc="0" normalizeH="0" baseline="0" noProof="0">
                <a:ln>
                  <a:noFill/>
                </a:ln>
                <a:solidFill>
                  <a:srgbClr val="FFFFFF"/>
                </a:solidFill>
                <a:effectLst/>
                <a:uLnTx/>
                <a:uFillTx/>
                <a:latin typeface="Helvetica"/>
                <a:ea typeface="Helvetica"/>
                <a:cs typeface="Helvetica"/>
                <a:sym typeface="Helvetica"/>
              </a:rPr>
              <a:t>ReSPECT</a:t>
            </a:r>
          </a:p>
        </p:txBody>
      </p:sp>
      <p:sp>
        <p:nvSpPr>
          <p:cNvPr id="125" name="Shape 125"/>
          <p:cNvSpPr/>
          <p:nvPr/>
        </p:nvSpPr>
        <p:spPr>
          <a:xfrm>
            <a:off x="253677" y="1606348"/>
            <a:ext cx="12442299" cy="7463328"/>
          </a:xfrm>
          <a:prstGeom prst="roundRect">
            <a:avLst>
              <a:gd name="adj" fmla="val 1248"/>
            </a:avLst>
          </a:prstGeom>
          <a:solidFill>
            <a:srgbClr val="FFFFFF"/>
          </a:solidFill>
          <a:ln w="12700">
            <a:miter lim="400000"/>
          </a:ln>
          <a:extLst>
            <a:ext uri="{C572A759-6A51-4108-AA02-DFA0A04FC94B}">
              <ma14:wrappingTextBoxFlag xmlns:ma14="http://schemas.microsoft.com/office/mac/drawingml/2011/main" xmlns="" val="1"/>
            </a:ext>
          </a:extLst>
        </p:spPr>
        <p:txBody>
          <a:bodyPr lIns="381000" tIns="381000" rIns="381000" bIns="381000"/>
          <a:lstStyle/>
          <a:p>
            <a:pPr marL="0" marR="0" lvl="0" indent="0" algn="l" defTabSz="457200" eaLnBrk="1" fontAlgn="auto" latinLnBrk="0" hangingPunct="1">
              <a:lnSpc>
                <a:spcPct val="110000"/>
              </a:lnSpc>
              <a:spcBef>
                <a:spcPts val="0"/>
              </a:spcBef>
              <a:spcAft>
                <a:spcPts val="0"/>
              </a:spcAft>
              <a:buClrTx/>
              <a:buSzTx/>
              <a:buFontTx/>
              <a:buNone/>
              <a:tabLst/>
              <a:defRPr sz="3000" b="1">
                <a:solidFill>
                  <a:srgbClr val="56486A"/>
                </a:solidFill>
                <a:latin typeface="Helvetica"/>
                <a:ea typeface="Helvetica"/>
                <a:cs typeface="Helvetica"/>
                <a:sym typeface="Helvetica"/>
              </a:defRPr>
            </a:pPr>
            <a:r>
              <a:rPr kumimoji="0" sz="3000" b="1" i="0" u="none" strike="noStrike" kern="0" cap="none" spc="0" normalizeH="0" baseline="0" noProof="0" dirty="0">
                <a:ln>
                  <a:noFill/>
                </a:ln>
                <a:solidFill>
                  <a:srgbClr val="56486A"/>
                </a:solidFill>
                <a:effectLst/>
                <a:uLnTx/>
                <a:uFillTx/>
                <a:latin typeface="Helvetica"/>
                <a:ea typeface="Helvetica"/>
                <a:cs typeface="Helvetica"/>
                <a:sym typeface="Helvetica"/>
              </a:rPr>
              <a:t>By studying this presentation you should be prepared to:</a:t>
            </a:r>
          </a:p>
          <a:p>
            <a:pPr marL="0" marR="0" lvl="0" indent="0" algn="l" defTabSz="457200" eaLnBrk="1" fontAlgn="auto" latinLnBrk="0" hangingPunct="1">
              <a:lnSpc>
                <a:spcPct val="110000"/>
              </a:lnSpc>
              <a:spcBef>
                <a:spcPts val="0"/>
              </a:spcBef>
              <a:spcAft>
                <a:spcPts val="0"/>
              </a:spcAft>
              <a:buClrTx/>
              <a:buSzTx/>
              <a:buFontTx/>
              <a:buNone/>
              <a:tabLst/>
              <a:defRPr sz="3000" b="1">
                <a:solidFill>
                  <a:srgbClr val="56486A"/>
                </a:solidFill>
                <a:latin typeface="Helvetica"/>
                <a:ea typeface="Helvetica"/>
                <a:cs typeface="Helvetica"/>
                <a:sym typeface="Helvetica"/>
              </a:defRPr>
            </a:pPr>
            <a:endParaRPr kumimoji="0" sz="800" b="1" i="0" u="none" strike="noStrike" kern="0" cap="none" spc="0" normalizeH="0" baseline="0" noProof="0" dirty="0">
              <a:ln>
                <a:noFill/>
              </a:ln>
              <a:solidFill>
                <a:srgbClr val="56486A"/>
              </a:solidFill>
              <a:effectLst/>
              <a:uLnTx/>
              <a:uFillTx/>
              <a:latin typeface="Helvetica"/>
              <a:ea typeface="Helvetica"/>
              <a:cs typeface="Helvetica"/>
              <a:sym typeface="Helvetica"/>
            </a:endParaRPr>
          </a:p>
          <a:p>
            <a:pPr marL="457200" marR="0" lvl="0" indent="-457200" algn="l" defTabSz="457200" eaLnBrk="1" fontAlgn="auto" latinLnBrk="0" hangingPunct="1">
              <a:lnSpc>
                <a:spcPct val="130000"/>
              </a:lnSpc>
              <a:spcBef>
                <a:spcPts val="800"/>
              </a:spcBef>
              <a:spcAft>
                <a:spcPts val="0"/>
              </a:spcAft>
              <a:buClrTx/>
              <a:buSzPct val="150000"/>
              <a:buFont typeface="Arial" panose="020B0604020202020204" pitchFamily="34" charset="0"/>
              <a:buChar char="•"/>
              <a:tabLst/>
              <a:defRPr sz="3000">
                <a:solidFill>
                  <a:srgbClr val="56486A"/>
                </a:solidFill>
                <a:latin typeface="Helvetica"/>
                <a:ea typeface="Helvetica"/>
                <a:cs typeface="Helvetica"/>
                <a:sym typeface="Helvetica"/>
              </a:defRPr>
            </a:pPr>
            <a:r>
              <a:rPr kumimoji="0" sz="3000" b="0" i="0" u="none" strike="noStrike" kern="0" cap="none" spc="0" normalizeH="0" baseline="0" noProof="0" dirty="0">
                <a:ln>
                  <a:noFill/>
                </a:ln>
                <a:solidFill>
                  <a:srgbClr val="56486A"/>
                </a:solidFill>
                <a:effectLst/>
                <a:uLnTx/>
                <a:uFillTx/>
                <a:latin typeface="Helvetica"/>
                <a:ea typeface="Helvetica"/>
                <a:cs typeface="Helvetica"/>
                <a:sym typeface="Helvetica"/>
              </a:rPr>
              <a:t>discuss potentially life-sustaining treatments in the context </a:t>
            </a:r>
            <a:br>
              <a:rPr kumimoji="0" sz="3000" b="0" i="0" u="none" strike="noStrike" kern="0" cap="none" spc="0" normalizeH="0" baseline="0" noProof="0" dirty="0">
                <a:ln>
                  <a:noFill/>
                </a:ln>
                <a:solidFill>
                  <a:srgbClr val="56486A"/>
                </a:solidFill>
                <a:effectLst/>
                <a:uLnTx/>
                <a:uFillTx/>
                <a:latin typeface="Helvetica"/>
                <a:ea typeface="Helvetica"/>
                <a:cs typeface="Helvetica"/>
                <a:sym typeface="Helvetica"/>
              </a:rPr>
            </a:br>
            <a:r>
              <a:rPr kumimoji="0" sz="3000" b="0" i="0" u="none" strike="noStrike" kern="0" cap="none" spc="0" normalizeH="0" baseline="0" noProof="0" dirty="0">
                <a:ln>
                  <a:noFill/>
                </a:ln>
                <a:solidFill>
                  <a:srgbClr val="56486A"/>
                </a:solidFill>
                <a:effectLst/>
                <a:uLnTx/>
                <a:uFillTx/>
                <a:latin typeface="Helvetica"/>
                <a:ea typeface="Helvetica"/>
                <a:cs typeface="Helvetica"/>
                <a:sym typeface="Helvetica"/>
              </a:rPr>
              <a:t>of a person’s overall goals of care</a:t>
            </a:r>
            <a:endParaRPr kumimoji="0" lang="en-GB" sz="3000" b="0" i="0" u="none" strike="noStrike" kern="0" cap="none" spc="0" normalizeH="0" baseline="0" noProof="0" dirty="0">
              <a:ln>
                <a:noFill/>
              </a:ln>
              <a:solidFill>
                <a:srgbClr val="56486A"/>
              </a:solidFill>
              <a:effectLst/>
              <a:uLnTx/>
              <a:uFillTx/>
              <a:latin typeface="Helvetica"/>
              <a:ea typeface="Helvetica"/>
              <a:cs typeface="Helvetica"/>
              <a:sym typeface="Helvetica"/>
            </a:endParaRPr>
          </a:p>
          <a:p>
            <a:pPr marL="0" marR="0" lvl="0" indent="0" algn="l" defTabSz="457200" eaLnBrk="1" fontAlgn="auto" latinLnBrk="0" hangingPunct="1">
              <a:lnSpc>
                <a:spcPct val="130000"/>
              </a:lnSpc>
              <a:spcBef>
                <a:spcPts val="800"/>
              </a:spcBef>
              <a:spcAft>
                <a:spcPts val="0"/>
              </a:spcAft>
              <a:buClrTx/>
              <a:buSzPct val="150000"/>
              <a:buFontTx/>
              <a:buNone/>
              <a:tabLst/>
              <a:defRPr sz="3000">
                <a:solidFill>
                  <a:srgbClr val="56486A"/>
                </a:solidFill>
                <a:latin typeface="Helvetica"/>
                <a:ea typeface="Helvetica"/>
                <a:cs typeface="Helvetica"/>
                <a:sym typeface="Helvetica"/>
              </a:defRPr>
            </a:pPr>
            <a:endParaRPr kumimoji="0" sz="400" b="0" i="0" u="none" strike="noStrike" kern="0" cap="none" spc="0" normalizeH="0" baseline="0" noProof="0" dirty="0">
              <a:ln>
                <a:noFill/>
              </a:ln>
              <a:solidFill>
                <a:srgbClr val="56486A"/>
              </a:solidFill>
              <a:effectLst/>
              <a:uLnTx/>
              <a:uFillTx/>
              <a:latin typeface="Helvetica"/>
              <a:ea typeface="Helvetica"/>
              <a:cs typeface="Helvetica"/>
              <a:sym typeface="Helvetica"/>
            </a:endParaRPr>
          </a:p>
          <a:p>
            <a:pPr marL="457200" marR="0" lvl="0" indent="-457200" algn="l" defTabSz="457200" eaLnBrk="1" fontAlgn="auto" latinLnBrk="0" hangingPunct="1">
              <a:lnSpc>
                <a:spcPct val="130000"/>
              </a:lnSpc>
              <a:spcBef>
                <a:spcPts val="0"/>
              </a:spcBef>
              <a:spcAft>
                <a:spcPts val="0"/>
              </a:spcAft>
              <a:buClrTx/>
              <a:buSzPct val="150000"/>
              <a:buFont typeface="Arial" panose="020B0604020202020204" pitchFamily="34" charset="0"/>
              <a:buChar char="•"/>
              <a:tabLst/>
              <a:defRPr sz="3000">
                <a:solidFill>
                  <a:srgbClr val="56486A"/>
                </a:solidFill>
                <a:latin typeface="Helvetica"/>
                <a:ea typeface="Helvetica"/>
                <a:cs typeface="Helvetica"/>
                <a:sym typeface="Helvetica"/>
              </a:defRPr>
            </a:pPr>
            <a:r>
              <a:rPr kumimoji="0" sz="3000" b="0" i="0" u="none" strike="noStrike" kern="0" cap="none" spc="0" normalizeH="0" baseline="0" noProof="0" dirty="0">
                <a:ln>
                  <a:noFill/>
                </a:ln>
                <a:solidFill>
                  <a:srgbClr val="56486A"/>
                </a:solidFill>
                <a:effectLst/>
                <a:uLnTx/>
                <a:uFillTx/>
                <a:latin typeface="Helvetica"/>
                <a:ea typeface="Helvetica"/>
                <a:cs typeface="Helvetica"/>
                <a:sym typeface="Helvetica"/>
              </a:rPr>
              <a:t>make shared decisions whenever possible</a:t>
            </a:r>
            <a:endParaRPr kumimoji="0" lang="en-GB" sz="3000" b="0" i="0" u="none" strike="noStrike" kern="0" cap="none" spc="0" normalizeH="0" baseline="0" noProof="0" dirty="0">
              <a:ln>
                <a:noFill/>
              </a:ln>
              <a:solidFill>
                <a:srgbClr val="56486A"/>
              </a:solidFill>
              <a:effectLst/>
              <a:uLnTx/>
              <a:uFillTx/>
              <a:latin typeface="Helvetica"/>
              <a:ea typeface="Helvetica"/>
              <a:cs typeface="Helvetica"/>
              <a:sym typeface="Helvetica"/>
            </a:endParaRPr>
          </a:p>
          <a:p>
            <a:pPr marL="0" marR="0" lvl="0" indent="0" algn="l" defTabSz="457200" eaLnBrk="1" fontAlgn="auto" latinLnBrk="0" hangingPunct="1">
              <a:lnSpc>
                <a:spcPct val="130000"/>
              </a:lnSpc>
              <a:spcBef>
                <a:spcPts val="0"/>
              </a:spcBef>
              <a:spcAft>
                <a:spcPts val="0"/>
              </a:spcAft>
              <a:buClrTx/>
              <a:buSzPct val="150000"/>
              <a:buFontTx/>
              <a:buNone/>
              <a:tabLst/>
              <a:defRPr sz="3000">
                <a:solidFill>
                  <a:srgbClr val="56486A"/>
                </a:solidFill>
                <a:latin typeface="Helvetica"/>
                <a:ea typeface="Helvetica"/>
                <a:cs typeface="Helvetica"/>
                <a:sym typeface="Helvetica"/>
              </a:defRPr>
            </a:pPr>
            <a:endParaRPr kumimoji="0" sz="400" b="0" i="0" u="none" strike="noStrike" kern="0" cap="none" spc="0" normalizeH="0" baseline="0" noProof="0" dirty="0">
              <a:ln>
                <a:noFill/>
              </a:ln>
              <a:solidFill>
                <a:srgbClr val="56486A"/>
              </a:solidFill>
              <a:effectLst/>
              <a:uLnTx/>
              <a:uFillTx/>
              <a:latin typeface="Helvetica"/>
              <a:ea typeface="Helvetica"/>
              <a:cs typeface="Helvetica"/>
              <a:sym typeface="Helvetica"/>
            </a:endParaRPr>
          </a:p>
          <a:p>
            <a:pPr marL="457200" marR="0" lvl="0" indent="-457200" algn="l" defTabSz="457200" eaLnBrk="1" fontAlgn="auto" latinLnBrk="0" hangingPunct="1">
              <a:lnSpc>
                <a:spcPct val="130000"/>
              </a:lnSpc>
              <a:spcBef>
                <a:spcPts val="800"/>
              </a:spcBef>
              <a:spcAft>
                <a:spcPts val="0"/>
              </a:spcAft>
              <a:buClrTx/>
              <a:buSzPct val="150000"/>
              <a:buFont typeface="Arial" panose="020B0604020202020204" pitchFamily="34" charset="0"/>
              <a:buChar char="•"/>
              <a:tabLst/>
              <a:defRPr sz="3000">
                <a:solidFill>
                  <a:srgbClr val="56486A"/>
                </a:solidFill>
                <a:latin typeface="Helvetica"/>
                <a:ea typeface="Helvetica"/>
                <a:cs typeface="Helvetica"/>
                <a:sym typeface="Helvetica"/>
              </a:defRPr>
            </a:pPr>
            <a:r>
              <a:rPr kumimoji="0" sz="3000" b="0" i="0" u="none" strike="noStrike" kern="0" cap="none" spc="0" normalizeH="0" baseline="0" noProof="0" dirty="0">
                <a:ln>
                  <a:noFill/>
                </a:ln>
                <a:solidFill>
                  <a:srgbClr val="56486A"/>
                </a:solidFill>
                <a:effectLst/>
                <a:uLnTx/>
                <a:uFillTx/>
                <a:latin typeface="Helvetica"/>
                <a:ea typeface="Helvetica"/>
                <a:cs typeface="Helvetica"/>
                <a:sym typeface="Helvetica"/>
              </a:rPr>
              <a:t>practise and promote good decision-making</a:t>
            </a:r>
            <a:endParaRPr kumimoji="0" lang="en-GB" sz="3000" b="0" i="0" u="none" strike="noStrike" kern="0" cap="none" spc="0" normalizeH="0" baseline="0" noProof="0" dirty="0">
              <a:ln>
                <a:noFill/>
              </a:ln>
              <a:solidFill>
                <a:srgbClr val="56486A"/>
              </a:solidFill>
              <a:effectLst/>
              <a:uLnTx/>
              <a:uFillTx/>
              <a:latin typeface="Helvetica"/>
              <a:ea typeface="Helvetica"/>
              <a:cs typeface="Helvetica"/>
              <a:sym typeface="Helvetica"/>
            </a:endParaRPr>
          </a:p>
          <a:p>
            <a:pPr marL="0" marR="0" lvl="0" indent="0" algn="l" defTabSz="457200" eaLnBrk="1" fontAlgn="auto" latinLnBrk="0" hangingPunct="1">
              <a:lnSpc>
                <a:spcPct val="130000"/>
              </a:lnSpc>
              <a:spcBef>
                <a:spcPts val="800"/>
              </a:spcBef>
              <a:spcAft>
                <a:spcPts val="0"/>
              </a:spcAft>
              <a:buClrTx/>
              <a:buSzPct val="150000"/>
              <a:buFontTx/>
              <a:buNone/>
              <a:tabLst/>
              <a:defRPr sz="3000">
                <a:solidFill>
                  <a:srgbClr val="56486A"/>
                </a:solidFill>
                <a:latin typeface="Helvetica"/>
                <a:ea typeface="Helvetica"/>
                <a:cs typeface="Helvetica"/>
                <a:sym typeface="Helvetica"/>
              </a:defRPr>
            </a:pPr>
            <a:endParaRPr kumimoji="0" sz="400" b="0" i="0" u="none" strike="noStrike" kern="0" cap="none" spc="0" normalizeH="0" baseline="0" noProof="0" dirty="0">
              <a:ln>
                <a:noFill/>
              </a:ln>
              <a:solidFill>
                <a:srgbClr val="56486A"/>
              </a:solidFill>
              <a:effectLst/>
              <a:uLnTx/>
              <a:uFillTx/>
              <a:latin typeface="Helvetica"/>
              <a:ea typeface="Helvetica"/>
              <a:cs typeface="Helvetica"/>
              <a:sym typeface="Helvetica"/>
            </a:endParaRPr>
          </a:p>
          <a:p>
            <a:pPr marL="457200" marR="0" lvl="0" indent="-457200" algn="l" defTabSz="457200" eaLnBrk="1" fontAlgn="auto" latinLnBrk="0" hangingPunct="1">
              <a:lnSpc>
                <a:spcPct val="130000"/>
              </a:lnSpc>
              <a:spcBef>
                <a:spcPts val="800"/>
              </a:spcBef>
              <a:spcAft>
                <a:spcPts val="0"/>
              </a:spcAft>
              <a:buClrTx/>
              <a:buSzPct val="150000"/>
              <a:buFont typeface="Arial" panose="020B0604020202020204" pitchFamily="34" charset="0"/>
              <a:buChar char="•"/>
              <a:tabLst/>
              <a:defRPr sz="3000">
                <a:solidFill>
                  <a:srgbClr val="56486A"/>
                </a:solidFill>
                <a:latin typeface="Helvetica"/>
                <a:ea typeface="Helvetica"/>
                <a:cs typeface="Helvetica"/>
                <a:sym typeface="Helvetica"/>
              </a:defRPr>
            </a:pPr>
            <a:r>
              <a:rPr kumimoji="0" sz="3000" b="0" i="0" u="none" strike="noStrike" kern="0" cap="none" spc="0" normalizeH="0" baseline="0" noProof="0" dirty="0">
                <a:ln>
                  <a:noFill/>
                </a:ln>
                <a:solidFill>
                  <a:srgbClr val="56486A"/>
                </a:solidFill>
                <a:effectLst/>
                <a:uLnTx/>
                <a:uFillTx/>
                <a:latin typeface="Helvetica"/>
                <a:ea typeface="Helvetica"/>
                <a:cs typeface="Helvetica"/>
                <a:sym typeface="Helvetica"/>
              </a:rPr>
              <a:t>communicate effectively</a:t>
            </a:r>
            <a:endParaRPr kumimoji="0" lang="en-GB" sz="3000" b="0" i="0" u="none" strike="noStrike" kern="0" cap="none" spc="0" normalizeH="0" baseline="0" noProof="0" dirty="0">
              <a:ln>
                <a:noFill/>
              </a:ln>
              <a:solidFill>
                <a:srgbClr val="56486A"/>
              </a:solidFill>
              <a:effectLst/>
              <a:uLnTx/>
              <a:uFillTx/>
              <a:latin typeface="Helvetica"/>
              <a:ea typeface="Helvetica"/>
              <a:cs typeface="Helvetica"/>
              <a:sym typeface="Helvetica"/>
            </a:endParaRPr>
          </a:p>
          <a:p>
            <a:pPr marL="457200" marR="0" lvl="0" indent="-457200" algn="l" defTabSz="457200" eaLnBrk="1" fontAlgn="auto" latinLnBrk="0" hangingPunct="1">
              <a:lnSpc>
                <a:spcPct val="130000"/>
              </a:lnSpc>
              <a:spcBef>
                <a:spcPts val="800"/>
              </a:spcBef>
              <a:spcAft>
                <a:spcPts val="0"/>
              </a:spcAft>
              <a:buClrTx/>
              <a:buSzPct val="150000"/>
              <a:buFont typeface="Arial" panose="020B0604020202020204" pitchFamily="34" charset="0"/>
              <a:buChar char="•"/>
              <a:tabLst/>
              <a:defRPr sz="3000">
                <a:solidFill>
                  <a:srgbClr val="56486A"/>
                </a:solidFill>
                <a:latin typeface="Helvetica"/>
                <a:ea typeface="Helvetica"/>
                <a:cs typeface="Helvetica"/>
                <a:sym typeface="Helvetica"/>
              </a:defRPr>
            </a:pPr>
            <a:endParaRPr kumimoji="0" sz="400" b="0" i="0" u="none" strike="noStrike" kern="0" cap="none" spc="0" normalizeH="0" baseline="0" noProof="0" dirty="0">
              <a:ln>
                <a:noFill/>
              </a:ln>
              <a:solidFill>
                <a:srgbClr val="56486A"/>
              </a:solidFill>
              <a:effectLst/>
              <a:uLnTx/>
              <a:uFillTx/>
              <a:latin typeface="Helvetica"/>
              <a:ea typeface="Helvetica"/>
              <a:cs typeface="Helvetica"/>
              <a:sym typeface="Helvetica"/>
            </a:endParaRPr>
          </a:p>
          <a:p>
            <a:pPr marL="457200" marR="0" lvl="0" indent="-457200" algn="l" defTabSz="457200" eaLnBrk="1" fontAlgn="auto" latinLnBrk="0" hangingPunct="1">
              <a:lnSpc>
                <a:spcPct val="130000"/>
              </a:lnSpc>
              <a:spcBef>
                <a:spcPts val="800"/>
              </a:spcBef>
              <a:spcAft>
                <a:spcPts val="0"/>
              </a:spcAft>
              <a:buClrTx/>
              <a:buSzPct val="150000"/>
              <a:buFont typeface="Arial" panose="020B0604020202020204" pitchFamily="34" charset="0"/>
              <a:buChar char="•"/>
              <a:tabLst/>
              <a:defRPr sz="3000">
                <a:solidFill>
                  <a:srgbClr val="56486A"/>
                </a:solidFill>
                <a:latin typeface="Helvetica"/>
                <a:ea typeface="Helvetica"/>
                <a:cs typeface="Helvetica"/>
                <a:sym typeface="Helvetica"/>
              </a:defRPr>
            </a:pPr>
            <a:r>
              <a:rPr kumimoji="0" sz="3000" b="0" i="0" u="none" strike="noStrike" kern="0" cap="none" spc="0" normalizeH="0" baseline="0" noProof="0" dirty="0">
                <a:ln>
                  <a:noFill/>
                </a:ln>
                <a:solidFill>
                  <a:srgbClr val="56486A"/>
                </a:solidFill>
                <a:effectLst/>
                <a:uLnTx/>
                <a:uFillTx/>
                <a:latin typeface="Helvetica"/>
                <a:ea typeface="Helvetica"/>
                <a:cs typeface="Helvetica"/>
                <a:sym typeface="Helvetica"/>
              </a:rPr>
              <a:t>practise and promote high-quality documentation</a:t>
            </a:r>
            <a:endParaRPr kumimoji="0" lang="en-GB" sz="3000" b="0" i="0" u="none" strike="noStrike" kern="0" cap="none" spc="0" normalizeH="0" baseline="0" noProof="0" dirty="0">
              <a:ln>
                <a:noFill/>
              </a:ln>
              <a:solidFill>
                <a:srgbClr val="56486A"/>
              </a:solidFill>
              <a:effectLst/>
              <a:uLnTx/>
              <a:uFillTx/>
              <a:latin typeface="Helvetica"/>
              <a:ea typeface="Helvetica"/>
              <a:cs typeface="Helvetica"/>
              <a:sym typeface="Helvetica"/>
            </a:endParaRPr>
          </a:p>
          <a:p>
            <a:pPr marL="0" marR="0" lvl="0" indent="0" algn="l" defTabSz="457200" eaLnBrk="1" fontAlgn="auto" latinLnBrk="0" hangingPunct="1">
              <a:lnSpc>
                <a:spcPct val="130000"/>
              </a:lnSpc>
              <a:spcBef>
                <a:spcPts val="800"/>
              </a:spcBef>
              <a:spcAft>
                <a:spcPts val="0"/>
              </a:spcAft>
              <a:buClrTx/>
              <a:buSzPct val="150000"/>
              <a:buFontTx/>
              <a:buNone/>
              <a:tabLst/>
              <a:defRPr sz="3000">
                <a:solidFill>
                  <a:srgbClr val="56486A"/>
                </a:solidFill>
                <a:latin typeface="Helvetica"/>
                <a:ea typeface="Helvetica"/>
                <a:cs typeface="Helvetica"/>
                <a:sym typeface="Helvetica"/>
              </a:defRPr>
            </a:pPr>
            <a:endParaRPr kumimoji="0" lang="en-GB" sz="400" b="0" i="0" u="none" strike="noStrike" kern="0" cap="none" spc="0" normalizeH="0" baseline="0" noProof="0" dirty="0">
              <a:ln>
                <a:noFill/>
              </a:ln>
              <a:solidFill>
                <a:srgbClr val="56486A"/>
              </a:solidFill>
              <a:effectLst/>
              <a:uLnTx/>
              <a:uFillTx/>
              <a:latin typeface="Helvetica"/>
              <a:ea typeface="Helvetica"/>
              <a:cs typeface="Helvetica"/>
              <a:sym typeface="Helvetica"/>
            </a:endParaRPr>
          </a:p>
          <a:p>
            <a:pPr marL="0" marR="0" lvl="0" indent="0" algn="l" defTabSz="457200" eaLnBrk="1" fontAlgn="auto" latinLnBrk="0" hangingPunct="1">
              <a:lnSpc>
                <a:spcPct val="130000"/>
              </a:lnSpc>
              <a:spcBef>
                <a:spcPts val="800"/>
              </a:spcBef>
              <a:spcAft>
                <a:spcPts val="0"/>
              </a:spcAft>
              <a:buClrTx/>
              <a:buSzPct val="150000"/>
              <a:buFontTx/>
              <a:buNone/>
              <a:tabLst/>
              <a:defRPr sz="3000">
                <a:solidFill>
                  <a:srgbClr val="56486A"/>
                </a:solidFill>
                <a:latin typeface="Helvetica"/>
                <a:ea typeface="Helvetica"/>
                <a:cs typeface="Helvetica"/>
                <a:sym typeface="Helvetica"/>
              </a:defRPr>
            </a:pPr>
            <a:endParaRPr kumimoji="0" sz="400" b="0" i="0" u="none" strike="noStrike" kern="0" cap="none" spc="0" normalizeH="0" baseline="0" noProof="0" dirty="0">
              <a:ln>
                <a:noFill/>
              </a:ln>
              <a:solidFill>
                <a:srgbClr val="56486A"/>
              </a:solidFill>
              <a:effectLst/>
              <a:uLnTx/>
              <a:uFillTx/>
              <a:latin typeface="Helvetica"/>
              <a:ea typeface="Helvetica"/>
              <a:cs typeface="Helvetica"/>
              <a:sym typeface="Helvetica"/>
            </a:endParaRPr>
          </a:p>
          <a:p>
            <a:pPr marL="457200" marR="0" lvl="0" indent="-457200" algn="l" defTabSz="457200" eaLnBrk="1" fontAlgn="auto" latinLnBrk="0" hangingPunct="1">
              <a:lnSpc>
                <a:spcPct val="130000"/>
              </a:lnSpc>
              <a:spcBef>
                <a:spcPts val="0"/>
              </a:spcBef>
              <a:spcAft>
                <a:spcPts val="0"/>
              </a:spcAft>
              <a:buClrTx/>
              <a:buSzPct val="150000"/>
              <a:buFont typeface="Arial" panose="020B0604020202020204" pitchFamily="34" charset="0"/>
              <a:buChar char="•"/>
              <a:tabLst/>
              <a:defRPr sz="3000">
                <a:solidFill>
                  <a:srgbClr val="56486A"/>
                </a:solidFill>
                <a:latin typeface="Helvetica"/>
                <a:ea typeface="Helvetica"/>
                <a:cs typeface="Helvetica"/>
                <a:sym typeface="Helvetica"/>
              </a:defRPr>
            </a:pPr>
            <a:r>
              <a:rPr kumimoji="0" sz="3000" b="0" i="0" u="none" strike="noStrike" kern="0" cap="none" spc="0" normalizeH="0" baseline="0" noProof="0" dirty="0">
                <a:ln>
                  <a:noFill/>
                </a:ln>
                <a:solidFill>
                  <a:srgbClr val="56486A"/>
                </a:solidFill>
                <a:effectLst/>
                <a:uLnTx/>
                <a:uFillTx/>
                <a:latin typeface="Helvetica"/>
                <a:ea typeface="Helvetica"/>
                <a:cs typeface="Helvetica"/>
                <a:sym typeface="Helvetica"/>
              </a:rPr>
              <a:t>use </a:t>
            </a:r>
            <a:r>
              <a:rPr kumimoji="0" sz="3000" b="1" i="0" u="none" strike="noStrike" kern="0" cap="none" spc="0" normalizeH="0" baseline="0" noProof="0" dirty="0">
                <a:ln>
                  <a:noFill/>
                </a:ln>
                <a:solidFill>
                  <a:srgbClr val="56486A"/>
                </a:solidFill>
                <a:effectLst/>
                <a:uLnTx/>
                <a:uFillTx/>
                <a:latin typeface="Helvetica"/>
                <a:ea typeface="Helvetica"/>
                <a:cs typeface="Helvetica"/>
                <a:sym typeface="Helvetica"/>
              </a:rPr>
              <a:t>ReSPECT</a:t>
            </a:r>
            <a:r>
              <a:rPr kumimoji="0" sz="3000" b="0" i="0" u="none" strike="noStrike" kern="0" cap="none" spc="0" normalizeH="0" baseline="0" noProof="0" dirty="0">
                <a:ln>
                  <a:noFill/>
                </a:ln>
                <a:solidFill>
                  <a:srgbClr val="56486A"/>
                </a:solidFill>
                <a:effectLst/>
                <a:uLnTx/>
                <a:uFillTx/>
                <a:latin typeface="Helvetica"/>
                <a:ea typeface="Helvetica"/>
                <a:cs typeface="Helvetica"/>
                <a:sym typeface="Helvetica"/>
              </a:rPr>
              <a:t> to help to achieve these objectives</a:t>
            </a:r>
          </a:p>
        </p:txBody>
      </p:sp>
    </p:spTree>
    <p:extLst>
      <p:ext uri="{BB962C8B-B14F-4D97-AF65-F5344CB8AC3E}">
        <p14:creationId xmlns:p14="http://schemas.microsoft.com/office/powerpoint/2010/main" val="409349026"/>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127" name="Shape 127"/>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lgn="l">
              <a:defRPr sz="4800" b="1">
                <a:solidFill>
                  <a:srgbClr val="56486A"/>
                </a:solidFill>
                <a:latin typeface="Helvetica"/>
                <a:ea typeface="Helvetica"/>
                <a:cs typeface="Helvetica"/>
                <a:sym typeface="Helvetica"/>
              </a:defRPr>
            </a:pPr>
            <a:r>
              <a:t>ReSPECT — Presentation Contents</a:t>
            </a:r>
          </a:p>
        </p:txBody>
      </p:sp>
      <p:sp>
        <p:nvSpPr>
          <p:cNvPr id="128" name="Shape 128"/>
          <p:cNvSpPr/>
          <p:nvPr/>
        </p:nvSpPr>
        <p:spPr>
          <a:xfrm>
            <a:off x="5274490" y="9069676"/>
            <a:ext cx="2400673"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
        <p:nvSpPr>
          <p:cNvPr id="129" name="Shape 129"/>
          <p:cNvSpPr/>
          <p:nvPr/>
        </p:nvSpPr>
        <p:spPr>
          <a:xfrm>
            <a:off x="253677" y="1606348"/>
            <a:ext cx="12442299" cy="7401778"/>
          </a:xfrm>
          <a:prstGeom prst="roundRect">
            <a:avLst>
              <a:gd name="adj" fmla="val 1248"/>
            </a:avLst>
          </a:prstGeom>
          <a:solidFill>
            <a:srgbClr val="FFFFFF"/>
          </a:solidFill>
          <a:ln w="12700">
            <a:miter lim="400000"/>
          </a:ln>
          <a:extLst>
            <a:ext uri="{C572A759-6A51-4108-AA02-DFA0A04FC94B}">
              <ma14:wrappingTextBoxFlag xmlns:ma14="http://schemas.microsoft.com/office/mac/drawingml/2011/main" xmlns="" val="1"/>
            </a:ext>
          </a:extLst>
        </p:spPr>
        <p:txBody>
          <a:bodyPr lIns="381000" tIns="381000" rIns="381000" bIns="381000"/>
          <a:lstStyle/>
          <a:p>
            <a:pPr marL="444499" indent="-444499"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dirty="0"/>
              <a:t>Background to </a:t>
            </a:r>
            <a:r>
              <a:rPr b="1" dirty="0"/>
              <a:t>ReSPECT</a:t>
            </a:r>
          </a:p>
          <a:p>
            <a:pPr marL="444499" indent="-444499"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dirty="0"/>
              <a:t>What </a:t>
            </a:r>
            <a:r>
              <a:rPr b="1" dirty="0"/>
              <a:t>ReSPECT</a:t>
            </a:r>
            <a:r>
              <a:rPr dirty="0"/>
              <a:t> is</a:t>
            </a:r>
          </a:p>
          <a:p>
            <a:pPr marL="444499" indent="-444499"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dirty="0"/>
              <a:t>Aims of </a:t>
            </a:r>
            <a:r>
              <a:rPr b="1" dirty="0"/>
              <a:t>ReSPECT</a:t>
            </a:r>
          </a:p>
          <a:p>
            <a:pPr marL="444499" indent="-444499"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dirty="0"/>
              <a:t>Who </a:t>
            </a:r>
            <a:r>
              <a:rPr b="1" dirty="0"/>
              <a:t>ReSPECT</a:t>
            </a:r>
            <a:r>
              <a:rPr dirty="0"/>
              <a:t> is for</a:t>
            </a:r>
          </a:p>
          <a:p>
            <a:pPr marL="444499" indent="-444499"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dirty="0"/>
              <a:t>How to initiate </a:t>
            </a:r>
            <a:r>
              <a:rPr b="1" dirty="0"/>
              <a:t>ReSPECT</a:t>
            </a:r>
          </a:p>
          <a:p>
            <a:pPr marL="444499" indent="-444499"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dirty="0"/>
              <a:t>When to review</a:t>
            </a:r>
          </a:p>
          <a:p>
            <a:pPr marL="444499" indent="-444499"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b="1" dirty="0"/>
              <a:t>ReSPECT</a:t>
            </a:r>
            <a:r>
              <a:rPr dirty="0"/>
              <a:t> – who keeps it?</a:t>
            </a:r>
          </a:p>
          <a:p>
            <a:pPr marL="444499" indent="-444499"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dirty="0"/>
              <a:t>Summary</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131" name="Shape 131"/>
          <p:cNvSpPr/>
          <p:nvPr/>
        </p:nvSpPr>
        <p:spPr>
          <a:xfrm>
            <a:off x="253677" y="1606348"/>
            <a:ext cx="12442299" cy="7401778"/>
          </a:xfrm>
          <a:prstGeom prst="roundRect">
            <a:avLst>
              <a:gd name="adj" fmla="val 1248"/>
            </a:avLst>
          </a:prstGeom>
          <a:solidFill>
            <a:srgbClr val="FFFFFF"/>
          </a:solidFill>
          <a:ln w="12700">
            <a:miter lim="400000"/>
          </a:ln>
        </p:spPr>
        <p:txBody>
          <a:bodyPr lIns="381000" tIns="381000" rIns="381000" bIns="381000"/>
          <a:lstStyle/>
          <a:p>
            <a:pPr algn="l" defTabSz="457200">
              <a:defRPr sz="2800" u="sng">
                <a:solidFill>
                  <a:srgbClr val="0433FF"/>
                </a:solidFill>
                <a:latin typeface="Helvetica"/>
                <a:ea typeface="Helvetica"/>
                <a:cs typeface="Helvetica"/>
                <a:sym typeface="Helvetica"/>
              </a:defRPr>
            </a:pPr>
            <a:endParaRPr/>
          </a:p>
        </p:txBody>
      </p:sp>
      <p:sp>
        <p:nvSpPr>
          <p:cNvPr id="132" name="Shape 132"/>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Background — the evidence</a:t>
            </a:r>
          </a:p>
        </p:txBody>
      </p:sp>
      <p:sp>
        <p:nvSpPr>
          <p:cNvPr id="133" name="Shape 133"/>
          <p:cNvSpPr/>
          <p:nvPr/>
        </p:nvSpPr>
        <p:spPr>
          <a:xfrm>
            <a:off x="5274490" y="9069676"/>
            <a:ext cx="2400673"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
        <p:nvSpPr>
          <p:cNvPr id="134" name="Shape 134"/>
          <p:cNvSpPr/>
          <p:nvPr/>
        </p:nvSpPr>
        <p:spPr>
          <a:xfrm>
            <a:off x="6283930" y="1606348"/>
            <a:ext cx="6471084" cy="7401778"/>
          </a:xfrm>
          <a:prstGeom prst="roundRect">
            <a:avLst>
              <a:gd name="adj" fmla="val 1428"/>
            </a:avLst>
          </a:prstGeom>
          <a:ln w="12700">
            <a:miter lim="400000"/>
          </a:ln>
          <a:extLst>
            <a:ext uri="{C572A759-6A51-4108-AA02-DFA0A04FC94B}">
              <ma14:wrappingTextBoxFlag xmlns:ma14="http://schemas.microsoft.com/office/mac/drawingml/2011/main" xmlns="" val="1"/>
            </a:ext>
          </a:extLst>
        </p:spPr>
        <p:txBody>
          <a:bodyPr lIns="381000" tIns="381000" rIns="381000" bIns="381000"/>
          <a:lstStyle/>
          <a:p>
            <a:pPr defTabSz="457200">
              <a:lnSpc>
                <a:spcPct val="110000"/>
              </a:lnSpc>
              <a:defRPr sz="3800" b="1">
                <a:solidFill>
                  <a:srgbClr val="56486A"/>
                </a:solidFill>
                <a:latin typeface="Helvetica"/>
                <a:ea typeface="Helvetica"/>
                <a:cs typeface="Helvetica"/>
                <a:sym typeface="Helvetica"/>
              </a:defRPr>
            </a:pPr>
            <a:r>
              <a:rPr dirty="0"/>
              <a:t>October 2014</a:t>
            </a:r>
          </a:p>
          <a:p>
            <a:pPr defTabSz="457200">
              <a:lnSpc>
                <a:spcPct val="110000"/>
              </a:lnSpc>
              <a:defRPr sz="3800" b="1">
                <a:solidFill>
                  <a:srgbClr val="56486A"/>
                </a:solidFill>
                <a:latin typeface="Helvetica"/>
                <a:ea typeface="Helvetica"/>
                <a:cs typeface="Helvetica"/>
                <a:sym typeface="Helvetica"/>
              </a:defRPr>
            </a:pPr>
            <a:endParaRPr dirty="0"/>
          </a:p>
          <a:p>
            <a:pPr defTabSz="457200">
              <a:lnSpc>
                <a:spcPct val="110000"/>
              </a:lnSpc>
              <a:defRPr sz="3800" b="1">
                <a:solidFill>
                  <a:srgbClr val="56486A"/>
                </a:solidFill>
                <a:latin typeface="Helvetica"/>
                <a:ea typeface="Helvetica"/>
                <a:cs typeface="Helvetica"/>
                <a:sym typeface="Helvetica"/>
              </a:defRPr>
            </a:pPr>
            <a:r>
              <a:rPr dirty="0"/>
              <a:t>DNACPR</a:t>
            </a:r>
          </a:p>
          <a:p>
            <a:pPr defTabSz="457200">
              <a:lnSpc>
                <a:spcPct val="110000"/>
              </a:lnSpc>
              <a:defRPr sz="3800">
                <a:solidFill>
                  <a:srgbClr val="56486A"/>
                </a:solidFill>
                <a:latin typeface="Helvetica"/>
                <a:ea typeface="Helvetica"/>
                <a:cs typeface="Helvetica"/>
                <a:sym typeface="Helvetica"/>
              </a:defRPr>
            </a:pPr>
            <a:r>
              <a:rPr dirty="0"/>
              <a:t>from </a:t>
            </a:r>
          </a:p>
          <a:p>
            <a:pPr defTabSz="457200">
              <a:lnSpc>
                <a:spcPct val="110000"/>
              </a:lnSpc>
              <a:defRPr sz="3800">
                <a:solidFill>
                  <a:srgbClr val="56486A"/>
                </a:solidFill>
                <a:latin typeface="Helvetica"/>
                <a:ea typeface="Helvetica"/>
                <a:cs typeface="Helvetica"/>
                <a:sym typeface="Helvetica"/>
              </a:defRPr>
            </a:pPr>
            <a:r>
              <a:rPr dirty="0"/>
              <a:t>best practice</a:t>
            </a:r>
          </a:p>
          <a:p>
            <a:pPr defTabSz="457200">
              <a:lnSpc>
                <a:spcPct val="110000"/>
              </a:lnSpc>
              <a:defRPr sz="3800">
                <a:solidFill>
                  <a:srgbClr val="56486A"/>
                </a:solidFill>
                <a:latin typeface="Helvetica"/>
                <a:ea typeface="Helvetica"/>
                <a:cs typeface="Helvetica"/>
                <a:sym typeface="Helvetica"/>
              </a:defRPr>
            </a:pPr>
            <a:r>
              <a:rPr dirty="0"/>
              <a:t>to </a:t>
            </a:r>
          </a:p>
          <a:p>
            <a:pPr defTabSz="457200">
              <a:lnSpc>
                <a:spcPct val="110000"/>
              </a:lnSpc>
              <a:defRPr sz="3800">
                <a:solidFill>
                  <a:srgbClr val="56486A"/>
                </a:solidFill>
                <a:latin typeface="Helvetica"/>
                <a:ea typeface="Helvetica"/>
                <a:cs typeface="Helvetica"/>
                <a:sym typeface="Helvetica"/>
              </a:defRPr>
            </a:pPr>
            <a:r>
              <a:rPr dirty="0"/>
              <a:t>best policy and practice</a:t>
            </a:r>
          </a:p>
          <a:p>
            <a:pPr defTabSz="457200">
              <a:lnSpc>
                <a:spcPct val="110000"/>
              </a:lnSpc>
              <a:defRPr sz="2800" b="1">
                <a:solidFill>
                  <a:srgbClr val="56486A"/>
                </a:solidFill>
                <a:latin typeface="Helvetica"/>
                <a:ea typeface="Helvetica"/>
                <a:cs typeface="Helvetica"/>
                <a:sym typeface="Helvetica"/>
              </a:defRPr>
            </a:pPr>
            <a:endParaRPr dirty="0"/>
          </a:p>
          <a:p>
            <a:pPr defTabSz="457200">
              <a:defRPr sz="2800" u="sng">
                <a:solidFill>
                  <a:srgbClr val="0433FF"/>
                </a:solidFill>
                <a:latin typeface="Helvetica"/>
                <a:ea typeface="Helvetica"/>
                <a:cs typeface="Helvetica"/>
                <a:sym typeface="Helvetica"/>
              </a:defRPr>
            </a:pPr>
            <a:r>
              <a:rPr sz="2400" dirty="0">
                <a:hlinkClick r:id="rId2"/>
              </a:rPr>
              <a:t>http://www.journalslibrary.nihr.ac.uk/</a:t>
            </a:r>
            <a:br>
              <a:rPr sz="2400" dirty="0"/>
            </a:br>
            <a:r>
              <a:rPr sz="2400" dirty="0" err="1"/>
              <a:t>hsdr</a:t>
            </a:r>
            <a:r>
              <a:rPr sz="2400" dirty="0"/>
              <a:t>/volume-4/issue-11#abstract</a:t>
            </a:r>
            <a:r>
              <a:rPr sz="2400" u="none" dirty="0"/>
              <a:t> </a:t>
            </a:r>
            <a:r>
              <a:rPr u="none" dirty="0"/>
              <a:t> </a:t>
            </a:r>
          </a:p>
        </p:txBody>
      </p:sp>
      <p:pic>
        <p:nvPicPr>
          <p:cNvPr id="7"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6960" y="1926733"/>
            <a:ext cx="5528737" cy="6521473"/>
          </a:xfrm>
          <a:prstGeom prst="rect">
            <a:avLst/>
          </a:prstGeom>
          <a:noFill/>
          <a:ln w="1905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a:stretch>
            <a:fillRect/>
          </a:stretch>
        </p:blipFill>
        <p:spPr>
          <a:xfrm>
            <a:off x="822433" y="1926733"/>
            <a:ext cx="935176" cy="622317"/>
          </a:xfrm>
          <a:prstGeom prst="rect">
            <a:avLst/>
          </a:prstGeom>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137" name="Shape 137"/>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Background</a:t>
            </a:r>
          </a:p>
        </p:txBody>
      </p:sp>
      <p:sp>
        <p:nvSpPr>
          <p:cNvPr id="138" name="Shape 138"/>
          <p:cNvSpPr/>
          <p:nvPr/>
        </p:nvSpPr>
        <p:spPr>
          <a:xfrm>
            <a:off x="5274490" y="9069676"/>
            <a:ext cx="2400673"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
        <p:nvSpPr>
          <p:cNvPr id="139" name="Shape 139"/>
          <p:cNvSpPr/>
          <p:nvPr/>
        </p:nvSpPr>
        <p:spPr>
          <a:xfrm>
            <a:off x="253677" y="1606348"/>
            <a:ext cx="12442299" cy="7401778"/>
          </a:xfrm>
          <a:prstGeom prst="roundRect">
            <a:avLst>
              <a:gd name="adj" fmla="val 1248"/>
            </a:avLst>
          </a:prstGeom>
          <a:solidFill>
            <a:srgbClr val="FFFFFF"/>
          </a:solidFill>
          <a:ln w="12700">
            <a:miter lim="400000"/>
          </a:ln>
          <a:extLst>
            <a:ext uri="{C572A759-6A51-4108-AA02-DFA0A04FC94B}">
              <ma14:wrappingTextBoxFlag xmlns:ma14="http://schemas.microsoft.com/office/mac/drawingml/2011/main" xmlns="" val="1"/>
            </a:ext>
          </a:extLst>
        </p:spPr>
        <p:txBody>
          <a:bodyPr lIns="381000" tIns="381000" rIns="381000" bIns="381000"/>
          <a:lstStyle/>
          <a:p>
            <a:pPr algn="l" defTabSz="457200">
              <a:lnSpc>
                <a:spcPct val="140000"/>
              </a:lnSpc>
              <a:defRPr sz="3800" b="1">
                <a:solidFill>
                  <a:srgbClr val="56486A"/>
                </a:solidFill>
                <a:latin typeface="Helvetica"/>
                <a:ea typeface="Helvetica"/>
                <a:cs typeface="Helvetica"/>
                <a:sym typeface="Helvetica"/>
              </a:defRPr>
            </a:pPr>
            <a:r>
              <a:rPr dirty="0"/>
              <a:t>DNACPR decisions and discussions have led to:</a:t>
            </a:r>
          </a:p>
          <a:p>
            <a:pPr algn="l" defTabSz="457200">
              <a:defRPr sz="3800" b="1">
                <a:solidFill>
                  <a:srgbClr val="56486A"/>
                </a:solidFill>
                <a:latin typeface="Helvetica"/>
                <a:ea typeface="Helvetica"/>
                <a:cs typeface="Helvetica"/>
                <a:sym typeface="Helvetica"/>
              </a:defRPr>
            </a:pPr>
            <a:endParaRPr dirty="0"/>
          </a:p>
          <a:p>
            <a:pPr marL="444499" indent="-444499"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dirty="0"/>
              <a:t> </a:t>
            </a:r>
            <a:r>
              <a:rPr lang="en-GB" dirty="0"/>
              <a:t>n</a:t>
            </a:r>
            <a:r>
              <a:rPr dirty="0" err="1"/>
              <a:t>egative</a:t>
            </a:r>
            <a:r>
              <a:rPr dirty="0"/>
              <a:t> patient/public perceptions</a:t>
            </a:r>
          </a:p>
          <a:p>
            <a:pPr marL="444499" indent="-444499"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dirty="0"/>
              <a:t> </a:t>
            </a:r>
            <a:r>
              <a:rPr lang="en-GB" dirty="0"/>
              <a:t>n</a:t>
            </a:r>
            <a:r>
              <a:rPr dirty="0" err="1"/>
              <a:t>egative</a:t>
            </a:r>
            <a:r>
              <a:rPr dirty="0"/>
              <a:t> clinicians’ perceptions</a:t>
            </a:r>
          </a:p>
          <a:p>
            <a:pPr marL="444499" indent="-444499"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dirty="0"/>
              <a:t> </a:t>
            </a:r>
            <a:r>
              <a:rPr lang="en-GB" dirty="0"/>
              <a:t>c</a:t>
            </a:r>
            <a:r>
              <a:rPr dirty="0" err="1"/>
              <a:t>omplaints</a:t>
            </a:r>
            <a:endParaRPr dirty="0"/>
          </a:p>
          <a:p>
            <a:pPr marL="444499" indent="-444499"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dirty="0"/>
              <a:t> </a:t>
            </a:r>
            <a:r>
              <a:rPr lang="en-GB" dirty="0"/>
              <a:t>l</a:t>
            </a:r>
            <a:r>
              <a:rPr dirty="0" err="1"/>
              <a:t>itigation</a:t>
            </a:r>
            <a:endParaRPr dirty="0"/>
          </a:p>
          <a:p>
            <a:pPr marL="444499" indent="-444499"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dirty="0"/>
              <a:t> </a:t>
            </a:r>
            <a:r>
              <a:rPr lang="en-GB" dirty="0"/>
              <a:t>n</a:t>
            </a:r>
            <a:r>
              <a:rPr dirty="0" err="1"/>
              <a:t>egative</a:t>
            </a:r>
            <a:r>
              <a:rPr dirty="0"/>
              <a:t> media reports </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141" name="Shape 141"/>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Background</a:t>
            </a:r>
          </a:p>
        </p:txBody>
      </p:sp>
      <p:sp>
        <p:nvSpPr>
          <p:cNvPr id="142" name="Shape 142"/>
          <p:cNvSpPr/>
          <p:nvPr/>
        </p:nvSpPr>
        <p:spPr>
          <a:xfrm>
            <a:off x="5274490" y="9069676"/>
            <a:ext cx="2400673"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
        <p:nvSpPr>
          <p:cNvPr id="143" name="Shape 143"/>
          <p:cNvSpPr/>
          <p:nvPr/>
        </p:nvSpPr>
        <p:spPr>
          <a:xfrm>
            <a:off x="253677" y="1606348"/>
            <a:ext cx="12442299" cy="7401778"/>
          </a:xfrm>
          <a:prstGeom prst="roundRect">
            <a:avLst>
              <a:gd name="adj" fmla="val 1248"/>
            </a:avLst>
          </a:prstGeom>
          <a:solidFill>
            <a:srgbClr val="FFFFFF"/>
          </a:solidFill>
          <a:ln w="12700">
            <a:miter lim="400000"/>
          </a:ln>
          <a:extLst>
            <a:ext uri="{C572A759-6A51-4108-AA02-DFA0A04FC94B}">
              <ma14:wrappingTextBoxFlag xmlns:ma14="http://schemas.microsoft.com/office/mac/drawingml/2011/main" xmlns="" val="1"/>
            </a:ext>
          </a:extLst>
        </p:spPr>
        <p:txBody>
          <a:bodyPr lIns="381000" tIns="381000" rIns="381000" bIns="381000"/>
          <a:lstStyle/>
          <a:p>
            <a:pPr algn="l" defTabSz="457200">
              <a:lnSpc>
                <a:spcPct val="140000"/>
              </a:lnSpc>
              <a:defRPr sz="3800" b="1">
                <a:solidFill>
                  <a:srgbClr val="56486A"/>
                </a:solidFill>
                <a:latin typeface="Helvetica"/>
                <a:ea typeface="Helvetica"/>
                <a:cs typeface="Helvetica"/>
                <a:sym typeface="Helvetica"/>
              </a:defRPr>
            </a:pPr>
            <a:r>
              <a:rPr dirty="0"/>
              <a:t>Common themes</a:t>
            </a:r>
          </a:p>
          <a:p>
            <a:pPr algn="l" defTabSz="457200">
              <a:spcBef>
                <a:spcPts val="300"/>
              </a:spcBef>
              <a:defRPr sz="3800" b="1">
                <a:solidFill>
                  <a:srgbClr val="56486A"/>
                </a:solidFill>
                <a:latin typeface="Helvetica"/>
                <a:ea typeface="Helvetica"/>
                <a:cs typeface="Helvetica"/>
                <a:sym typeface="Helvetica"/>
              </a:defRPr>
            </a:pPr>
            <a:endParaRPr dirty="0"/>
          </a:p>
          <a:p>
            <a:pPr marL="469194" indent="-469194"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dirty="0"/>
              <a:t>Poor or absent communication</a:t>
            </a:r>
          </a:p>
          <a:p>
            <a:pPr marL="469194" indent="-469194"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dirty="0"/>
              <a:t>Bad decision-making</a:t>
            </a:r>
          </a:p>
          <a:p>
            <a:pPr marL="469194" indent="-469194"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dirty="0"/>
              <a:t>Poor or absent documentation</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145" name="Shape 145"/>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Background</a:t>
            </a:r>
          </a:p>
        </p:txBody>
      </p:sp>
      <p:sp>
        <p:nvSpPr>
          <p:cNvPr id="146" name="Shape 146"/>
          <p:cNvSpPr/>
          <p:nvPr/>
        </p:nvSpPr>
        <p:spPr>
          <a:xfrm>
            <a:off x="5274490" y="9069676"/>
            <a:ext cx="2400673"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
        <p:nvSpPr>
          <p:cNvPr id="147" name="Shape 147"/>
          <p:cNvSpPr/>
          <p:nvPr/>
        </p:nvSpPr>
        <p:spPr>
          <a:xfrm>
            <a:off x="253677" y="1606348"/>
            <a:ext cx="12442299" cy="7401778"/>
          </a:xfrm>
          <a:prstGeom prst="roundRect">
            <a:avLst>
              <a:gd name="adj" fmla="val 1248"/>
            </a:avLst>
          </a:prstGeom>
          <a:solidFill>
            <a:srgbClr val="FFFFFF"/>
          </a:solidFill>
          <a:ln w="12700">
            <a:miter lim="400000"/>
          </a:ln>
        </p:spPr>
        <p:txBody>
          <a:bodyPr lIns="381000" tIns="381000" rIns="381000" bIns="381000"/>
          <a:lstStyle/>
          <a:p>
            <a:pPr algn="l" defTabSz="457200">
              <a:lnSpc>
                <a:spcPct val="110000"/>
              </a:lnSpc>
              <a:defRPr sz="3800">
                <a:solidFill>
                  <a:srgbClr val="56486A"/>
                </a:solidFill>
                <a:latin typeface="Helvetica"/>
                <a:ea typeface="Helvetica"/>
                <a:cs typeface="Helvetica"/>
                <a:sym typeface="Helvetica"/>
              </a:defRPr>
            </a:pPr>
            <a:endParaRPr/>
          </a:p>
        </p:txBody>
      </p:sp>
      <p:sp>
        <p:nvSpPr>
          <p:cNvPr id="149" name="Shape 149"/>
          <p:cNvSpPr/>
          <p:nvPr/>
        </p:nvSpPr>
        <p:spPr>
          <a:xfrm>
            <a:off x="5860446" y="1590173"/>
            <a:ext cx="6834493" cy="5750213"/>
          </a:xfrm>
          <a:prstGeom prst="roundRect">
            <a:avLst>
              <a:gd name="adj" fmla="val 974"/>
            </a:avLst>
          </a:prstGeom>
          <a:ln w="12700">
            <a:miter lim="400000"/>
          </a:ln>
          <a:extLst>
            <a:ext uri="{C572A759-6A51-4108-AA02-DFA0A04FC94B}">
              <ma14:wrappingTextBoxFlag xmlns:ma14="http://schemas.microsoft.com/office/mac/drawingml/2011/main" xmlns="" val="1"/>
            </a:ext>
          </a:extLst>
        </p:spPr>
        <p:txBody>
          <a:bodyPr lIns="381000" tIns="381000" rIns="381000" bIns="381000"/>
          <a:lstStyle/>
          <a:p>
            <a:pPr algn="l" defTabSz="457200">
              <a:lnSpc>
                <a:spcPct val="110000"/>
              </a:lnSpc>
              <a:defRPr sz="3800" b="1">
                <a:solidFill>
                  <a:srgbClr val="56486A"/>
                </a:solidFill>
                <a:latin typeface="Helvetica"/>
                <a:ea typeface="Helvetica"/>
                <a:cs typeface="Helvetica"/>
                <a:sym typeface="Helvetica"/>
              </a:defRPr>
            </a:pPr>
            <a:r>
              <a:rPr lang="en-GB" dirty="0"/>
              <a:t>   </a:t>
            </a:r>
            <a:r>
              <a:rPr dirty="0"/>
              <a:t>Court of Appeal 2014</a:t>
            </a:r>
          </a:p>
          <a:p>
            <a:pPr algn="l" defTabSz="457200">
              <a:lnSpc>
                <a:spcPct val="110000"/>
              </a:lnSpc>
              <a:defRPr sz="3800">
                <a:solidFill>
                  <a:srgbClr val="56486A"/>
                </a:solidFill>
                <a:latin typeface="Helvetica"/>
                <a:ea typeface="Helvetica"/>
                <a:cs typeface="Helvetica"/>
                <a:sym typeface="Helvetica"/>
              </a:defRPr>
            </a:pPr>
            <a:endParaRPr dirty="0"/>
          </a:p>
          <a:p>
            <a:pPr algn="l" defTabSz="457200">
              <a:lnSpc>
                <a:spcPct val="110000"/>
              </a:lnSpc>
              <a:defRPr sz="3800" b="1">
                <a:solidFill>
                  <a:srgbClr val="56486A"/>
                </a:solidFill>
                <a:latin typeface="Helvetica"/>
                <a:ea typeface="Helvetica"/>
                <a:cs typeface="Helvetica"/>
                <a:sym typeface="Helvetica"/>
              </a:defRPr>
            </a:pPr>
            <a:r>
              <a:rPr lang="en-GB" dirty="0"/>
              <a:t>     </a:t>
            </a:r>
            <a:r>
              <a:rPr dirty="0"/>
              <a:t>DNACPR decisions</a:t>
            </a:r>
          </a:p>
        </p:txBody>
      </p:sp>
      <p:sp>
        <p:nvSpPr>
          <p:cNvPr id="150" name="Shape 150"/>
          <p:cNvSpPr/>
          <p:nvPr/>
        </p:nvSpPr>
        <p:spPr>
          <a:xfrm>
            <a:off x="6182967" y="4238408"/>
            <a:ext cx="6285452" cy="2724584"/>
          </a:xfrm>
          <a:prstGeom prst="roundRect">
            <a:avLst>
              <a:gd name="adj" fmla="val 3392"/>
            </a:avLst>
          </a:prstGeom>
          <a:solidFill>
            <a:schemeClr val="accent3">
              <a:satOff val="18648"/>
              <a:lumOff val="5971"/>
            </a:schemeClr>
          </a:solidFill>
          <a:ln w="12700">
            <a:miter lim="400000"/>
          </a:ln>
          <a:extLst>
            <a:ext uri="{C572A759-6A51-4108-AA02-DFA0A04FC94B}">
              <ma14:wrappingTextBoxFlag xmlns:ma14="http://schemas.microsoft.com/office/mac/drawingml/2011/main" xmlns="" val="1"/>
            </a:ext>
          </a:extLst>
        </p:spPr>
        <p:txBody>
          <a:bodyPr lIns="381000" tIns="381000" rIns="381000" bIns="381000"/>
          <a:lstStyle>
            <a:lvl1pPr algn="l" defTabSz="457200">
              <a:lnSpc>
                <a:spcPct val="110000"/>
              </a:lnSpc>
              <a:defRPr sz="3800" b="1">
                <a:solidFill>
                  <a:srgbClr val="56486A"/>
                </a:solidFill>
                <a:latin typeface="Helvetica"/>
                <a:ea typeface="Helvetica"/>
                <a:cs typeface="Helvetica"/>
                <a:sym typeface="Helvetica"/>
              </a:defRPr>
            </a:lvl1pPr>
          </a:lstStyle>
          <a:p>
            <a:r>
              <a:rPr dirty="0"/>
              <a:t>“… presumption in favour of patient involvement...”</a:t>
            </a:r>
          </a:p>
        </p:txBody>
      </p:sp>
      <p:pic>
        <p:nvPicPr>
          <p:cNvPr id="8" name="Picture 5" descr="jt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2939" y="2072033"/>
            <a:ext cx="4791872" cy="613516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152" name="Shape 152"/>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Background</a:t>
            </a:r>
          </a:p>
        </p:txBody>
      </p:sp>
      <p:sp>
        <p:nvSpPr>
          <p:cNvPr id="153" name="Shape 153"/>
          <p:cNvSpPr/>
          <p:nvPr/>
        </p:nvSpPr>
        <p:spPr>
          <a:xfrm>
            <a:off x="5274490" y="9069676"/>
            <a:ext cx="2400673"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
        <p:nvSpPr>
          <p:cNvPr id="154" name="Shape 154"/>
          <p:cNvSpPr/>
          <p:nvPr/>
        </p:nvSpPr>
        <p:spPr>
          <a:xfrm>
            <a:off x="253677" y="4341261"/>
            <a:ext cx="12442299" cy="1396707"/>
          </a:xfrm>
          <a:prstGeom prst="roundRect">
            <a:avLst>
              <a:gd name="adj" fmla="val 6616"/>
            </a:avLst>
          </a:prstGeom>
          <a:solidFill>
            <a:srgbClr val="FFFFFF"/>
          </a:solidFill>
          <a:ln w="12700">
            <a:miter lim="400000"/>
          </a:ln>
          <a:extLst>
            <a:ext uri="{C572A759-6A51-4108-AA02-DFA0A04FC94B}">
              <ma14:wrappingTextBoxFlag xmlns:ma14="http://schemas.microsoft.com/office/mac/drawingml/2011/main" xmlns="" val="1"/>
            </a:ext>
          </a:extLst>
        </p:spPr>
        <p:txBody>
          <a:bodyPr lIns="381000" tIns="381000" rIns="381000" bIns="381000"/>
          <a:lstStyle>
            <a:lvl1pPr defTabSz="457200">
              <a:lnSpc>
                <a:spcPct val="110000"/>
              </a:lnSpc>
              <a:defRPr sz="3800">
                <a:solidFill>
                  <a:srgbClr val="56486A"/>
                </a:solidFill>
                <a:latin typeface="Helvetica"/>
                <a:ea typeface="Helvetica"/>
                <a:cs typeface="Helvetica"/>
                <a:sym typeface="Helvetica"/>
              </a:defRPr>
            </a:lvl1pPr>
          </a:lstStyle>
          <a:p>
            <a:r>
              <a:rPr dirty="0"/>
              <a:t>… fewer DNACPR decisions…</a:t>
            </a:r>
          </a:p>
        </p:txBody>
      </p:sp>
      <p:sp>
        <p:nvSpPr>
          <p:cNvPr id="156" name="Shape 156"/>
          <p:cNvSpPr/>
          <p:nvPr/>
        </p:nvSpPr>
        <p:spPr>
          <a:xfrm>
            <a:off x="253677" y="5989505"/>
            <a:ext cx="12442299" cy="2935554"/>
          </a:xfrm>
          <a:prstGeom prst="roundRect">
            <a:avLst>
              <a:gd name="adj" fmla="val 3440"/>
            </a:avLst>
          </a:prstGeom>
          <a:solidFill>
            <a:srgbClr val="FF99FF"/>
          </a:solidFill>
          <a:ln w="12700">
            <a:miter lim="400000"/>
          </a:ln>
          <a:extLst>
            <a:ext uri="{C572A759-6A51-4108-AA02-DFA0A04FC94B}">
              <ma14:wrappingTextBoxFlag xmlns:ma14="http://schemas.microsoft.com/office/mac/drawingml/2011/main" xmlns="" val="1"/>
            </a:ext>
          </a:extLst>
        </p:spPr>
        <p:txBody>
          <a:bodyPr lIns="381000" tIns="381000" rIns="381000" bIns="381000"/>
          <a:lstStyle/>
          <a:p>
            <a:pPr defTabSz="457200">
              <a:lnSpc>
                <a:spcPct val="110000"/>
              </a:lnSpc>
              <a:defRPr sz="3800" b="1">
                <a:solidFill>
                  <a:srgbClr val="56486A"/>
                </a:solidFill>
                <a:latin typeface="Helvetica"/>
                <a:ea typeface="Helvetica"/>
                <a:cs typeface="Helvetica"/>
                <a:sym typeface="Helvetica"/>
              </a:defRPr>
            </a:pPr>
            <a:r>
              <a:rPr sz="4400" dirty="0">
                <a:latin typeface="Calibri" panose="020F0502020204030204" pitchFamily="34" charset="0"/>
              </a:rPr>
              <a:t>...but surely leaving someone ‘for CPR’ </a:t>
            </a:r>
          </a:p>
          <a:p>
            <a:pPr defTabSz="457200">
              <a:lnSpc>
                <a:spcPct val="110000"/>
              </a:lnSpc>
              <a:defRPr sz="3800" b="1">
                <a:solidFill>
                  <a:srgbClr val="56486A"/>
                </a:solidFill>
                <a:latin typeface="Helvetica"/>
                <a:ea typeface="Helvetica"/>
                <a:cs typeface="Helvetica"/>
                <a:sym typeface="Helvetica"/>
              </a:defRPr>
            </a:pPr>
            <a:r>
              <a:rPr sz="4400" dirty="0">
                <a:latin typeface="Calibri" panose="020F0502020204030204" pitchFamily="34" charset="0"/>
              </a:rPr>
              <a:t>when they may not want it is no less </a:t>
            </a:r>
          </a:p>
          <a:p>
            <a:pPr defTabSz="457200">
              <a:lnSpc>
                <a:spcPct val="110000"/>
              </a:lnSpc>
              <a:defRPr sz="3800" b="1">
                <a:solidFill>
                  <a:srgbClr val="56486A"/>
                </a:solidFill>
                <a:latin typeface="Helvetica"/>
                <a:ea typeface="Helvetica"/>
                <a:cs typeface="Helvetica"/>
                <a:sym typeface="Helvetica"/>
              </a:defRPr>
            </a:pPr>
            <a:r>
              <a:rPr sz="4400" dirty="0">
                <a:latin typeface="Calibri" panose="020F0502020204030204" pitchFamily="34" charset="0"/>
              </a:rPr>
              <a:t>a breach of their human rights</a:t>
            </a:r>
          </a:p>
        </p:txBody>
      </p:sp>
      <p:sp>
        <p:nvSpPr>
          <p:cNvPr id="157" name="Shape 157"/>
          <p:cNvSpPr/>
          <p:nvPr/>
        </p:nvSpPr>
        <p:spPr>
          <a:xfrm>
            <a:off x="306880" y="1668057"/>
            <a:ext cx="12416669" cy="1396708"/>
          </a:xfrm>
          <a:prstGeom prst="roundRect">
            <a:avLst>
              <a:gd name="adj" fmla="val 6616"/>
            </a:avLst>
          </a:prstGeom>
          <a:solidFill>
            <a:schemeClr val="accent3">
              <a:satOff val="18648"/>
              <a:lumOff val="5971"/>
            </a:schemeClr>
          </a:solidFill>
          <a:ln w="12700">
            <a:miter lim="400000"/>
          </a:ln>
          <a:extLst>
            <a:ext uri="{C572A759-6A51-4108-AA02-DFA0A04FC94B}">
              <ma14:wrappingTextBoxFlag xmlns:ma14="http://schemas.microsoft.com/office/mac/drawingml/2011/main" xmlns="" val="1"/>
            </a:ext>
          </a:extLst>
        </p:spPr>
        <p:txBody>
          <a:bodyPr lIns="381000" tIns="381000" rIns="381000" bIns="381000"/>
          <a:lstStyle>
            <a:lvl1pPr defTabSz="457200">
              <a:lnSpc>
                <a:spcPct val="110000"/>
              </a:lnSpc>
              <a:defRPr sz="3000" b="1">
                <a:solidFill>
                  <a:srgbClr val="56486A"/>
                </a:solidFill>
                <a:latin typeface="Helvetica"/>
                <a:ea typeface="Helvetica"/>
                <a:cs typeface="Helvetica"/>
                <a:sym typeface="Helvetica"/>
              </a:defRPr>
            </a:lvl1pPr>
          </a:lstStyle>
          <a:p>
            <a:r>
              <a:rPr sz="3600" dirty="0"/>
              <a:t>“… presumption in favour of patient involvement...”</a:t>
            </a:r>
          </a:p>
        </p:txBody>
      </p:sp>
      <p:sp>
        <p:nvSpPr>
          <p:cNvPr id="2" name="Down Arrow 1"/>
          <p:cNvSpPr/>
          <p:nvPr/>
        </p:nvSpPr>
        <p:spPr>
          <a:xfrm>
            <a:off x="6232510" y="3190533"/>
            <a:ext cx="484632" cy="978408"/>
          </a:xfrm>
          <a:prstGeom prst="downArrow">
            <a:avLst/>
          </a:prstGeom>
          <a:solidFill>
            <a:schemeClr val="bg1"/>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159" name="Shape 159"/>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Background</a:t>
            </a:r>
          </a:p>
        </p:txBody>
      </p:sp>
      <p:sp>
        <p:nvSpPr>
          <p:cNvPr id="160" name="Shape 160"/>
          <p:cNvSpPr/>
          <p:nvPr/>
        </p:nvSpPr>
        <p:spPr>
          <a:xfrm>
            <a:off x="5274490" y="9069676"/>
            <a:ext cx="2400673"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
        <p:nvSpPr>
          <p:cNvPr id="161" name="Shape 161"/>
          <p:cNvSpPr/>
          <p:nvPr/>
        </p:nvSpPr>
        <p:spPr>
          <a:xfrm>
            <a:off x="253677" y="1606348"/>
            <a:ext cx="12442299" cy="7401778"/>
          </a:xfrm>
          <a:prstGeom prst="roundRect">
            <a:avLst>
              <a:gd name="adj" fmla="val 1248"/>
            </a:avLst>
          </a:prstGeom>
          <a:solidFill>
            <a:srgbClr val="FFFFFF"/>
          </a:solidFill>
          <a:ln w="12700">
            <a:miter lim="400000"/>
          </a:ln>
        </p:spPr>
        <p:txBody>
          <a:bodyPr lIns="381000" tIns="381000" rIns="381000" bIns="381000"/>
          <a:lstStyle/>
          <a:p>
            <a:pPr algn="l" defTabSz="457200">
              <a:lnSpc>
                <a:spcPct val="110000"/>
              </a:lnSpc>
              <a:defRPr sz="3800">
                <a:solidFill>
                  <a:srgbClr val="56486A"/>
                </a:solidFill>
                <a:latin typeface="Helvetica"/>
                <a:ea typeface="Helvetica"/>
                <a:cs typeface="Helvetica"/>
                <a:sym typeface="Helvetica"/>
              </a:defRPr>
            </a:pPr>
            <a:endParaRPr/>
          </a:p>
        </p:txBody>
      </p:sp>
      <p:sp>
        <p:nvSpPr>
          <p:cNvPr id="163" name="Shape 163"/>
          <p:cNvSpPr/>
          <p:nvPr/>
        </p:nvSpPr>
        <p:spPr>
          <a:xfrm>
            <a:off x="5350666" y="1530419"/>
            <a:ext cx="7041901" cy="7401778"/>
          </a:xfrm>
          <a:prstGeom prst="roundRect">
            <a:avLst>
              <a:gd name="adj" fmla="val 1312"/>
            </a:avLst>
          </a:prstGeom>
          <a:ln w="12700">
            <a:miter lim="400000"/>
          </a:ln>
          <a:extLst>
            <a:ext uri="{C572A759-6A51-4108-AA02-DFA0A04FC94B}">
              <ma14:wrappingTextBoxFlag xmlns:ma14="http://schemas.microsoft.com/office/mac/drawingml/2011/main" xmlns="" val="1"/>
            </a:ext>
          </a:extLst>
        </p:spPr>
        <p:txBody>
          <a:bodyPr lIns="381000" tIns="381000" rIns="381000" bIns="381000"/>
          <a:lstStyle/>
          <a:p>
            <a:pPr algn="l" defTabSz="457200">
              <a:lnSpc>
                <a:spcPct val="110000"/>
              </a:lnSpc>
              <a:defRPr sz="3800" b="1">
                <a:solidFill>
                  <a:srgbClr val="56486A"/>
                </a:solidFill>
                <a:latin typeface="Helvetica"/>
                <a:ea typeface="Helvetica"/>
                <a:cs typeface="Helvetica"/>
                <a:sym typeface="Helvetica"/>
              </a:defRPr>
            </a:pPr>
            <a:endParaRPr lang="en-GB" sz="800" dirty="0"/>
          </a:p>
          <a:p>
            <a:pPr algn="l" defTabSz="457200">
              <a:lnSpc>
                <a:spcPct val="110000"/>
              </a:lnSpc>
              <a:defRPr sz="3800" b="1">
                <a:solidFill>
                  <a:srgbClr val="56486A"/>
                </a:solidFill>
                <a:latin typeface="Helvetica"/>
                <a:ea typeface="Helvetica"/>
                <a:cs typeface="Helvetica"/>
                <a:sym typeface="Helvetica"/>
              </a:defRPr>
            </a:pPr>
            <a:r>
              <a:rPr dirty="0"/>
              <a:t>National guidance on </a:t>
            </a:r>
          </a:p>
          <a:p>
            <a:pPr algn="l" defTabSz="457200">
              <a:lnSpc>
                <a:spcPct val="110000"/>
              </a:lnSpc>
              <a:defRPr sz="3800" b="1">
                <a:solidFill>
                  <a:srgbClr val="56486A"/>
                </a:solidFill>
                <a:latin typeface="Helvetica"/>
                <a:ea typeface="Helvetica"/>
                <a:cs typeface="Helvetica"/>
                <a:sym typeface="Helvetica"/>
              </a:defRPr>
            </a:pPr>
            <a:r>
              <a:rPr dirty="0"/>
              <a:t>CPR decisions</a:t>
            </a:r>
          </a:p>
          <a:p>
            <a:pPr algn="l" defTabSz="457200">
              <a:lnSpc>
                <a:spcPct val="110000"/>
              </a:lnSpc>
              <a:defRPr sz="3800">
                <a:solidFill>
                  <a:srgbClr val="56486A"/>
                </a:solidFill>
                <a:latin typeface="Helvetica"/>
                <a:ea typeface="Helvetica"/>
                <a:cs typeface="Helvetica"/>
                <a:sym typeface="Helvetica"/>
              </a:defRPr>
            </a:pPr>
            <a:endParaRPr dirty="0"/>
          </a:p>
        </p:txBody>
      </p:sp>
      <p:sp>
        <p:nvSpPr>
          <p:cNvPr id="164" name="Shape 164"/>
          <p:cNvSpPr/>
          <p:nvPr/>
        </p:nvSpPr>
        <p:spPr>
          <a:xfrm>
            <a:off x="5728890" y="3944944"/>
            <a:ext cx="6681381" cy="3846773"/>
          </a:xfrm>
          <a:prstGeom prst="roundRect">
            <a:avLst>
              <a:gd name="adj" fmla="val 2791"/>
            </a:avLst>
          </a:prstGeom>
          <a:solidFill>
            <a:schemeClr val="accent3">
              <a:satOff val="18648"/>
              <a:lumOff val="5971"/>
            </a:schemeClr>
          </a:solidFill>
          <a:ln w="12700">
            <a:miter lim="400000"/>
          </a:ln>
          <a:extLst>
            <a:ext uri="{C572A759-6A51-4108-AA02-DFA0A04FC94B}">
              <ma14:wrappingTextBoxFlag xmlns:ma14="http://schemas.microsoft.com/office/mac/drawingml/2011/main" xmlns="" val="1"/>
            </a:ext>
          </a:extLst>
        </p:spPr>
        <p:txBody>
          <a:bodyPr lIns="381000" tIns="381000" rIns="381000" bIns="381000"/>
          <a:lstStyle>
            <a:lvl1pPr algn="l" defTabSz="457200">
              <a:lnSpc>
                <a:spcPct val="110000"/>
              </a:lnSpc>
              <a:defRPr sz="3800" b="1">
                <a:solidFill>
                  <a:srgbClr val="56486A"/>
                </a:solidFill>
                <a:latin typeface="Helvetica"/>
                <a:ea typeface="Helvetica"/>
                <a:cs typeface="Helvetica"/>
                <a:sym typeface="Helvetica"/>
              </a:defRPr>
            </a:lvl1pPr>
          </a:lstStyle>
          <a:p>
            <a:r>
              <a:rPr dirty="0"/>
              <a:t>“Where no explicit decision… </a:t>
            </a:r>
            <a:endParaRPr lang="en-GB" dirty="0"/>
          </a:p>
          <a:p>
            <a:r>
              <a:rPr lang="en-US" dirty="0"/>
              <a:t>  …</a:t>
            </a:r>
            <a:r>
              <a:rPr dirty="0"/>
              <a:t>there should be an initial presumption in favour of CPR.”</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8743" y="1977470"/>
            <a:ext cx="4682768" cy="6659534"/>
          </a:xfrm>
          <a:prstGeom prst="rect">
            <a:avLst/>
          </a:prstGeom>
          <a:ln>
            <a:solidFill>
              <a:schemeClr val="tx1"/>
            </a:solidFill>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166" name="Shape 166"/>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Background</a:t>
            </a:r>
          </a:p>
        </p:txBody>
      </p:sp>
      <p:sp>
        <p:nvSpPr>
          <p:cNvPr id="167" name="Shape 167"/>
          <p:cNvSpPr/>
          <p:nvPr/>
        </p:nvSpPr>
        <p:spPr>
          <a:xfrm>
            <a:off x="5274490" y="9069676"/>
            <a:ext cx="2400673"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
        <p:nvSpPr>
          <p:cNvPr id="168" name="Shape 168"/>
          <p:cNvSpPr/>
          <p:nvPr/>
        </p:nvSpPr>
        <p:spPr>
          <a:xfrm>
            <a:off x="253677" y="1606348"/>
            <a:ext cx="12442299" cy="2055487"/>
          </a:xfrm>
          <a:prstGeom prst="roundRect">
            <a:avLst>
              <a:gd name="adj" fmla="val 4496"/>
            </a:avLst>
          </a:prstGeom>
          <a:solidFill>
            <a:schemeClr val="accent3">
              <a:satOff val="18648"/>
              <a:lumOff val="5971"/>
            </a:schemeClr>
          </a:solidFill>
          <a:ln w="12700">
            <a:miter lim="400000"/>
          </a:ln>
          <a:extLst>
            <a:ext uri="{C572A759-6A51-4108-AA02-DFA0A04FC94B}">
              <ma14:wrappingTextBoxFlag xmlns:ma14="http://schemas.microsoft.com/office/mac/drawingml/2011/main" xmlns="" val="1"/>
            </a:ext>
          </a:extLst>
        </p:spPr>
        <p:txBody>
          <a:bodyPr lIns="381000" tIns="381000" rIns="381000" bIns="381000"/>
          <a:lstStyle/>
          <a:p>
            <a:pPr algn="l"/>
            <a:r>
              <a:rPr lang="en-GB" sz="3800" b="1" dirty="0"/>
              <a:t>but </a:t>
            </a:r>
            <a:endParaRPr lang="en-GB" sz="3800" dirty="0"/>
          </a:p>
          <a:p>
            <a:pPr algn="l"/>
            <a:r>
              <a:rPr lang="en-GB" sz="3800" dirty="0"/>
              <a:t>“…an initial presumption in favour of CPR…”</a:t>
            </a:r>
          </a:p>
        </p:txBody>
      </p:sp>
      <p:sp>
        <p:nvSpPr>
          <p:cNvPr id="169" name="Shape 169"/>
          <p:cNvSpPr/>
          <p:nvPr/>
        </p:nvSpPr>
        <p:spPr>
          <a:xfrm>
            <a:off x="253677" y="3875244"/>
            <a:ext cx="12442299" cy="2863579"/>
          </a:xfrm>
          <a:prstGeom prst="roundRect">
            <a:avLst>
              <a:gd name="adj" fmla="val 3227"/>
            </a:avLst>
          </a:prstGeom>
          <a:solidFill>
            <a:srgbClr val="FF99FF"/>
          </a:solidFill>
          <a:ln w="12700">
            <a:miter lim="400000"/>
          </a:ln>
          <a:extLst>
            <a:ext uri="{C572A759-6A51-4108-AA02-DFA0A04FC94B}">
              <ma14:wrappingTextBoxFlag xmlns:ma14="http://schemas.microsoft.com/office/mac/drawingml/2011/main" xmlns="" val="1"/>
            </a:ext>
          </a:extLst>
        </p:spPr>
        <p:txBody>
          <a:bodyPr lIns="381000" tIns="381000" rIns="381000" bIns="381000"/>
          <a:lstStyle>
            <a:lvl1pPr algn="l" defTabSz="457200">
              <a:lnSpc>
                <a:spcPct val="110000"/>
              </a:lnSpc>
              <a:defRPr sz="3800" b="1">
                <a:solidFill>
                  <a:srgbClr val="56486A"/>
                </a:solidFill>
                <a:latin typeface="Helvetica"/>
                <a:ea typeface="Helvetica"/>
                <a:cs typeface="Helvetica"/>
                <a:sym typeface="Helvetica"/>
              </a:defRPr>
            </a:lvl1pPr>
          </a:lstStyle>
          <a:p>
            <a:r>
              <a:rPr dirty="0"/>
              <a:t>…does not mean indiscriminate application of CPR that is of no benefit and not in a person’s best interests</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171" name="Shape 171"/>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Background</a:t>
            </a:r>
          </a:p>
        </p:txBody>
      </p:sp>
      <p:sp>
        <p:nvSpPr>
          <p:cNvPr id="172" name="Shape 172"/>
          <p:cNvSpPr/>
          <p:nvPr/>
        </p:nvSpPr>
        <p:spPr>
          <a:xfrm>
            <a:off x="5274490" y="9069676"/>
            <a:ext cx="2400673"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
        <p:nvSpPr>
          <p:cNvPr id="173" name="Shape 173"/>
          <p:cNvSpPr/>
          <p:nvPr/>
        </p:nvSpPr>
        <p:spPr>
          <a:xfrm>
            <a:off x="253677" y="1606348"/>
            <a:ext cx="12442299" cy="7401778"/>
          </a:xfrm>
          <a:prstGeom prst="roundRect">
            <a:avLst>
              <a:gd name="adj" fmla="val 1248"/>
            </a:avLst>
          </a:prstGeom>
          <a:solidFill>
            <a:srgbClr val="FFFFFF"/>
          </a:solidFill>
          <a:ln w="12700">
            <a:miter lim="400000"/>
          </a:ln>
        </p:spPr>
        <p:txBody>
          <a:bodyPr lIns="381000" tIns="381000" rIns="381000" bIns="381000"/>
          <a:lstStyle/>
          <a:p>
            <a:pPr algn="l" defTabSz="457200">
              <a:lnSpc>
                <a:spcPct val="110000"/>
              </a:lnSpc>
              <a:defRPr sz="3800" b="1">
                <a:solidFill>
                  <a:srgbClr val="56486A"/>
                </a:solidFill>
                <a:latin typeface="Helvetica"/>
                <a:ea typeface="Helvetica"/>
                <a:cs typeface="Helvetica"/>
                <a:sym typeface="Helvetica"/>
              </a:defRPr>
            </a:pPr>
            <a:endParaRPr/>
          </a:p>
        </p:txBody>
      </p:sp>
      <p:sp>
        <p:nvSpPr>
          <p:cNvPr id="175" name="Shape 175"/>
          <p:cNvSpPr/>
          <p:nvPr/>
        </p:nvSpPr>
        <p:spPr>
          <a:xfrm>
            <a:off x="5349573" y="1530419"/>
            <a:ext cx="7373976" cy="7401778"/>
          </a:xfrm>
          <a:prstGeom prst="roundRect">
            <a:avLst>
              <a:gd name="adj" fmla="val 1253"/>
            </a:avLst>
          </a:prstGeom>
          <a:ln w="12700">
            <a:miter lim="400000"/>
          </a:ln>
          <a:extLst>
            <a:ext uri="{C572A759-6A51-4108-AA02-DFA0A04FC94B}">
              <ma14:wrappingTextBoxFlag xmlns:ma14="http://schemas.microsoft.com/office/mac/drawingml/2011/main" xmlns="" val="1"/>
            </a:ext>
          </a:extLst>
        </p:spPr>
        <p:txBody>
          <a:bodyPr lIns="381000" tIns="381000" rIns="381000" bIns="381000"/>
          <a:lstStyle/>
          <a:p>
            <a:pPr algn="l" defTabSz="457200">
              <a:lnSpc>
                <a:spcPct val="110000"/>
              </a:lnSpc>
              <a:defRPr sz="3800" b="1">
                <a:solidFill>
                  <a:srgbClr val="56486A"/>
                </a:solidFill>
                <a:latin typeface="Helvetica"/>
                <a:ea typeface="Helvetica"/>
                <a:cs typeface="Helvetica"/>
                <a:sym typeface="Helvetica"/>
              </a:defRPr>
            </a:pPr>
            <a:endParaRPr lang="en-GB" sz="800" dirty="0"/>
          </a:p>
          <a:p>
            <a:pPr algn="l" defTabSz="457200">
              <a:lnSpc>
                <a:spcPct val="110000"/>
              </a:lnSpc>
              <a:defRPr sz="3800" b="1">
                <a:solidFill>
                  <a:srgbClr val="56486A"/>
                </a:solidFill>
                <a:latin typeface="Helvetica"/>
                <a:ea typeface="Helvetica"/>
                <a:cs typeface="Helvetica"/>
                <a:sym typeface="Helvetica"/>
              </a:defRPr>
            </a:pPr>
            <a:r>
              <a:rPr dirty="0"/>
              <a:t>National guidance on </a:t>
            </a:r>
          </a:p>
          <a:p>
            <a:pPr algn="l" defTabSz="457200">
              <a:lnSpc>
                <a:spcPct val="110000"/>
              </a:lnSpc>
              <a:defRPr sz="3800" b="1">
                <a:solidFill>
                  <a:srgbClr val="56486A"/>
                </a:solidFill>
                <a:latin typeface="Helvetica"/>
                <a:ea typeface="Helvetica"/>
                <a:cs typeface="Helvetica"/>
                <a:sym typeface="Helvetica"/>
              </a:defRPr>
            </a:pPr>
            <a:r>
              <a:rPr dirty="0"/>
              <a:t>CPR decisions</a:t>
            </a:r>
          </a:p>
        </p:txBody>
      </p:sp>
      <p:sp>
        <p:nvSpPr>
          <p:cNvPr id="176" name="Shape 176"/>
          <p:cNvSpPr/>
          <p:nvPr/>
        </p:nvSpPr>
        <p:spPr>
          <a:xfrm>
            <a:off x="5928017" y="3763302"/>
            <a:ext cx="6217088" cy="4270080"/>
          </a:xfrm>
          <a:prstGeom prst="roundRect">
            <a:avLst>
              <a:gd name="adj" fmla="val 2164"/>
            </a:avLst>
          </a:prstGeom>
          <a:solidFill>
            <a:schemeClr val="accent3">
              <a:satOff val="18648"/>
              <a:lumOff val="5971"/>
            </a:schemeClr>
          </a:solidFill>
          <a:ln w="12700">
            <a:miter lim="400000"/>
          </a:ln>
          <a:extLst>
            <a:ext uri="{C572A759-6A51-4108-AA02-DFA0A04FC94B}">
              <ma14:wrappingTextBoxFlag xmlns:ma14="http://schemas.microsoft.com/office/mac/drawingml/2011/main" xmlns="" val="1"/>
            </a:ext>
          </a:extLst>
        </p:spPr>
        <p:txBody>
          <a:bodyPr lIns="381000" tIns="381000" rIns="381000" bIns="381000"/>
          <a:lstStyle/>
          <a:p>
            <a:pPr algn="l" defTabSz="457200">
              <a:lnSpc>
                <a:spcPct val="110000"/>
              </a:lnSpc>
              <a:defRPr sz="3000" b="1">
                <a:solidFill>
                  <a:srgbClr val="56486A"/>
                </a:solidFill>
                <a:latin typeface="Helvetica"/>
                <a:ea typeface="Helvetica"/>
                <a:cs typeface="Helvetica"/>
                <a:sym typeface="Helvetica"/>
              </a:defRPr>
            </a:pPr>
            <a:r>
              <a:rPr sz="3200" dirty="0">
                <a:latin typeface="Calibri" panose="020F0502020204030204" pitchFamily="34" charset="0"/>
              </a:rPr>
              <a:t>“…there are clear benefits </a:t>
            </a:r>
            <a:endParaRPr lang="en-GB" sz="3200" dirty="0">
              <a:latin typeface="Calibri" panose="020F0502020204030204" pitchFamily="34" charset="0"/>
            </a:endParaRPr>
          </a:p>
          <a:p>
            <a:pPr algn="l" defTabSz="457200">
              <a:lnSpc>
                <a:spcPct val="110000"/>
              </a:lnSpc>
              <a:defRPr sz="3000" b="1">
                <a:solidFill>
                  <a:srgbClr val="56486A"/>
                </a:solidFill>
                <a:latin typeface="Helvetica"/>
                <a:ea typeface="Helvetica"/>
                <a:cs typeface="Helvetica"/>
                <a:sym typeface="Helvetica"/>
              </a:defRPr>
            </a:pPr>
            <a:r>
              <a:rPr sz="3200" dirty="0">
                <a:latin typeface="Calibri" panose="020F0502020204030204" pitchFamily="34" charset="0"/>
              </a:rPr>
              <a:t>in having (CPR) decisions </a:t>
            </a:r>
            <a:endParaRPr lang="en-GB" sz="3200" dirty="0">
              <a:latin typeface="Calibri" panose="020F0502020204030204" pitchFamily="34" charset="0"/>
            </a:endParaRPr>
          </a:p>
          <a:p>
            <a:pPr algn="l" defTabSz="457200">
              <a:lnSpc>
                <a:spcPct val="110000"/>
              </a:lnSpc>
              <a:defRPr sz="3000" b="1">
                <a:solidFill>
                  <a:srgbClr val="56486A"/>
                </a:solidFill>
                <a:latin typeface="Helvetica"/>
                <a:ea typeface="Helvetica"/>
                <a:cs typeface="Helvetica"/>
                <a:sym typeface="Helvetica"/>
              </a:defRPr>
            </a:pPr>
            <a:r>
              <a:rPr sz="3200" dirty="0">
                <a:latin typeface="Calibri" panose="020F0502020204030204" pitchFamily="34" charset="0"/>
              </a:rPr>
              <a:t>recorded on standard forms </a:t>
            </a:r>
            <a:endParaRPr lang="en-GB" sz="3200" dirty="0">
              <a:latin typeface="Calibri" panose="020F0502020204030204" pitchFamily="34" charset="0"/>
            </a:endParaRPr>
          </a:p>
          <a:p>
            <a:pPr algn="l" defTabSz="457200">
              <a:lnSpc>
                <a:spcPct val="110000"/>
              </a:lnSpc>
              <a:defRPr sz="3000" b="1">
                <a:solidFill>
                  <a:srgbClr val="56486A"/>
                </a:solidFill>
                <a:latin typeface="Helvetica"/>
                <a:ea typeface="Helvetica"/>
                <a:cs typeface="Helvetica"/>
                <a:sym typeface="Helvetica"/>
              </a:defRPr>
            </a:pPr>
            <a:r>
              <a:rPr sz="3200" dirty="0">
                <a:latin typeface="Calibri" panose="020F0502020204030204" pitchFamily="34" charset="0"/>
              </a:rPr>
              <a:t>that are…recognised across geographical and organisational boundaries </a:t>
            </a:r>
            <a:r>
              <a:rPr lang="en-GB" sz="3200" dirty="0">
                <a:latin typeface="Calibri" panose="020F0502020204030204" pitchFamily="34" charset="0"/>
              </a:rPr>
              <a:t>w</a:t>
            </a:r>
            <a:r>
              <a:rPr sz="3200" dirty="0" err="1">
                <a:latin typeface="Calibri" panose="020F0502020204030204" pitchFamily="34" charset="0"/>
              </a:rPr>
              <a:t>ithin</a:t>
            </a:r>
            <a:r>
              <a:rPr sz="3200" dirty="0">
                <a:latin typeface="Calibri" panose="020F0502020204030204" pitchFamily="34" charset="0"/>
              </a:rPr>
              <a:t> the UK.”</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8743" y="1977470"/>
            <a:ext cx="4682768" cy="6659534"/>
          </a:xfrm>
          <a:prstGeom prst="rect">
            <a:avLst/>
          </a:prstGeom>
          <a:ln>
            <a:solidFill>
              <a:schemeClr val="tx1"/>
            </a:solidFill>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178" name="Shape 178"/>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Background</a:t>
            </a:r>
          </a:p>
        </p:txBody>
      </p:sp>
      <p:sp>
        <p:nvSpPr>
          <p:cNvPr id="179" name="Shape 179"/>
          <p:cNvSpPr/>
          <p:nvPr/>
        </p:nvSpPr>
        <p:spPr>
          <a:xfrm>
            <a:off x="5274490" y="9069676"/>
            <a:ext cx="2400673"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
        <p:nvSpPr>
          <p:cNvPr id="180" name="Shape 180"/>
          <p:cNvSpPr/>
          <p:nvPr/>
        </p:nvSpPr>
        <p:spPr>
          <a:xfrm>
            <a:off x="253677" y="1606348"/>
            <a:ext cx="12442299" cy="7401778"/>
          </a:xfrm>
          <a:prstGeom prst="roundRect">
            <a:avLst>
              <a:gd name="adj" fmla="val 1248"/>
            </a:avLst>
          </a:prstGeom>
          <a:solidFill>
            <a:srgbClr val="FFFFFF"/>
          </a:solidFill>
          <a:ln w="12700">
            <a:miter lim="400000"/>
          </a:ln>
          <a:extLst>
            <a:ext uri="{C572A759-6A51-4108-AA02-DFA0A04FC94B}">
              <ma14:wrappingTextBoxFlag xmlns:ma14="http://schemas.microsoft.com/office/mac/drawingml/2011/main" xmlns="" val="1"/>
            </a:ext>
          </a:extLst>
        </p:spPr>
        <p:txBody>
          <a:bodyPr lIns="381000" tIns="381000" rIns="381000" bIns="381000"/>
          <a:lstStyle>
            <a:lvl1pPr algn="l" defTabSz="457200">
              <a:lnSpc>
                <a:spcPct val="110000"/>
              </a:lnSpc>
              <a:defRPr sz="3800" b="1">
                <a:solidFill>
                  <a:srgbClr val="56486A"/>
                </a:solidFill>
                <a:latin typeface="Helvetica"/>
                <a:ea typeface="Helvetica"/>
                <a:cs typeface="Helvetica"/>
                <a:sym typeface="Helvetica"/>
              </a:defRPr>
            </a:lvl1pPr>
          </a:lstStyle>
          <a:p>
            <a:r>
              <a:rPr lang="en-GB" dirty="0"/>
              <a:t>b</a:t>
            </a:r>
            <a:r>
              <a:rPr dirty="0" err="1"/>
              <a:t>ut</a:t>
            </a:r>
            <a:r>
              <a:rPr dirty="0"/>
              <a:t> actually…</a:t>
            </a:r>
          </a:p>
        </p:txBody>
      </p:sp>
      <p:pic>
        <p:nvPicPr>
          <p:cNvPr id="181" name="pasted-image.pdf"/>
          <p:cNvPicPr>
            <a:picLocks noChangeAspect="1"/>
          </p:cNvPicPr>
          <p:nvPr/>
        </p:nvPicPr>
        <p:blipFill>
          <a:blip r:embed="rId2">
            <a:extLst/>
          </a:blip>
          <a:stretch>
            <a:fillRect/>
          </a:stretch>
        </p:blipFill>
        <p:spPr>
          <a:xfrm>
            <a:off x="1089815" y="2706755"/>
            <a:ext cx="11007532" cy="6170646"/>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183" name="Shape 183"/>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What is ReSPECT?</a:t>
            </a:r>
          </a:p>
        </p:txBody>
      </p:sp>
      <p:sp>
        <p:nvSpPr>
          <p:cNvPr id="184" name="Shape 184"/>
          <p:cNvSpPr/>
          <p:nvPr/>
        </p:nvSpPr>
        <p:spPr>
          <a:xfrm>
            <a:off x="5274490" y="9069676"/>
            <a:ext cx="2400673"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
        <p:nvSpPr>
          <p:cNvPr id="185" name="Shape 185"/>
          <p:cNvSpPr/>
          <p:nvPr/>
        </p:nvSpPr>
        <p:spPr>
          <a:xfrm>
            <a:off x="253677" y="1606348"/>
            <a:ext cx="12442299" cy="7401778"/>
          </a:xfrm>
          <a:prstGeom prst="roundRect">
            <a:avLst>
              <a:gd name="adj" fmla="val 1248"/>
            </a:avLst>
          </a:prstGeom>
          <a:solidFill>
            <a:srgbClr val="FFFFFF"/>
          </a:solidFill>
          <a:ln w="12700">
            <a:miter lim="400000"/>
          </a:ln>
          <a:extLst>
            <a:ext uri="{C572A759-6A51-4108-AA02-DFA0A04FC94B}">
              <ma14:wrappingTextBoxFlag xmlns:ma14="http://schemas.microsoft.com/office/mac/drawingml/2011/main" xmlns="" val="1"/>
            </a:ext>
          </a:extLst>
        </p:spPr>
        <p:txBody>
          <a:bodyPr lIns="381000" tIns="381000" rIns="381000" bIns="381000"/>
          <a:lstStyle/>
          <a:p>
            <a:pPr marL="308680" indent="-308680" algn="l" defTabSz="457200">
              <a:lnSpc>
                <a:spcPct val="130000"/>
              </a:lnSpc>
              <a:buSzPct val="150000"/>
              <a:buChar char="•"/>
              <a:defRPr sz="3000" b="1">
                <a:solidFill>
                  <a:srgbClr val="56486A"/>
                </a:solidFill>
                <a:latin typeface="Helvetica"/>
                <a:ea typeface="Helvetica"/>
                <a:cs typeface="Helvetica"/>
                <a:sym typeface="Helvetica"/>
              </a:defRPr>
            </a:pPr>
            <a:r>
              <a:rPr dirty="0"/>
              <a:t>ReSPECT – </a:t>
            </a:r>
            <a:r>
              <a:rPr b="0" dirty="0"/>
              <a:t>an alternative process for discussing, making and recording recommendations about future emergency care and treatment, including CPR</a:t>
            </a:r>
            <a:endParaRPr lang="en-GB" b="0" dirty="0"/>
          </a:p>
          <a:p>
            <a:pPr algn="l" defTabSz="457200">
              <a:lnSpc>
                <a:spcPct val="130000"/>
              </a:lnSpc>
              <a:buSzPct val="150000"/>
              <a:defRPr sz="3000" b="1">
                <a:solidFill>
                  <a:srgbClr val="56486A"/>
                </a:solidFill>
                <a:latin typeface="Helvetica"/>
                <a:ea typeface="Helvetica"/>
                <a:cs typeface="Helvetica"/>
                <a:sym typeface="Helvetica"/>
              </a:defRPr>
            </a:pPr>
            <a:endParaRPr sz="600" b="0" dirty="0"/>
          </a:p>
          <a:p>
            <a:pPr marL="308680" indent="-308680" algn="l" defTabSz="457200">
              <a:lnSpc>
                <a:spcPct val="130000"/>
              </a:lnSpc>
              <a:buSzPct val="150000"/>
              <a:buChar char="•"/>
              <a:defRPr sz="3000" b="1">
                <a:solidFill>
                  <a:srgbClr val="56486A"/>
                </a:solidFill>
                <a:latin typeface="Helvetica"/>
                <a:ea typeface="Helvetica"/>
                <a:cs typeface="Helvetica"/>
                <a:sym typeface="Helvetica"/>
              </a:defRPr>
            </a:pPr>
            <a:r>
              <a:rPr dirty="0"/>
              <a:t>ReSPECT – </a:t>
            </a:r>
            <a:r>
              <a:rPr b="0" dirty="0"/>
              <a:t>developed by many stakeholders, including patients, doctors, nurses and ambulance clinicians, to try to achieve a process that will be adopted nationally</a:t>
            </a:r>
            <a:endParaRPr lang="en-GB" b="0" dirty="0"/>
          </a:p>
          <a:p>
            <a:pPr algn="l" defTabSz="457200">
              <a:lnSpc>
                <a:spcPct val="130000"/>
              </a:lnSpc>
              <a:buSzPct val="150000"/>
              <a:defRPr sz="3000" b="1">
                <a:solidFill>
                  <a:srgbClr val="56486A"/>
                </a:solidFill>
                <a:latin typeface="Helvetica"/>
                <a:ea typeface="Helvetica"/>
                <a:cs typeface="Helvetica"/>
                <a:sym typeface="Helvetica"/>
              </a:defRPr>
            </a:pPr>
            <a:endParaRPr sz="600" b="0" dirty="0"/>
          </a:p>
          <a:p>
            <a:pPr marL="308680" indent="-308680" algn="l" defTabSz="457200">
              <a:lnSpc>
                <a:spcPct val="130000"/>
              </a:lnSpc>
              <a:buSzPct val="150000"/>
              <a:buChar char="•"/>
              <a:defRPr sz="3000" b="1">
                <a:solidFill>
                  <a:srgbClr val="56486A"/>
                </a:solidFill>
                <a:latin typeface="Helvetica"/>
                <a:ea typeface="Helvetica"/>
                <a:cs typeface="Helvetica"/>
                <a:sym typeface="Helvetica"/>
              </a:defRPr>
            </a:pPr>
            <a:r>
              <a:rPr dirty="0"/>
              <a:t>ReSPECT</a:t>
            </a:r>
            <a:r>
              <a:rPr b="0" dirty="0"/>
              <a:t> focuses on treatments to be considered as well as those that are not wanted or would not work</a:t>
            </a:r>
            <a:endParaRPr lang="en-GB" b="0" dirty="0"/>
          </a:p>
          <a:p>
            <a:pPr algn="l" defTabSz="457200">
              <a:lnSpc>
                <a:spcPct val="130000"/>
              </a:lnSpc>
              <a:buSzPct val="150000"/>
              <a:defRPr sz="3000" b="1">
                <a:solidFill>
                  <a:srgbClr val="56486A"/>
                </a:solidFill>
                <a:latin typeface="Helvetica"/>
                <a:ea typeface="Helvetica"/>
                <a:cs typeface="Helvetica"/>
                <a:sym typeface="Helvetica"/>
              </a:defRPr>
            </a:pPr>
            <a:endParaRPr sz="600" b="0" dirty="0"/>
          </a:p>
          <a:p>
            <a:pPr marL="308680" indent="-308680" algn="l" defTabSz="457200">
              <a:lnSpc>
                <a:spcPct val="130000"/>
              </a:lnSpc>
              <a:buSzPct val="150000"/>
              <a:buChar char="•"/>
              <a:defRPr sz="3000" b="1">
                <a:solidFill>
                  <a:srgbClr val="56486A"/>
                </a:solidFill>
                <a:latin typeface="Helvetica"/>
                <a:ea typeface="Helvetica"/>
                <a:cs typeface="Helvetica"/>
                <a:sym typeface="Helvetica"/>
              </a:defRPr>
            </a:pPr>
            <a:r>
              <a:rPr dirty="0"/>
              <a:t>ReSPECT </a:t>
            </a:r>
            <a:r>
              <a:rPr b="0" dirty="0"/>
              <a:t>encourages people to plan ahead for their care and</a:t>
            </a:r>
            <a:br>
              <a:rPr b="0" dirty="0"/>
            </a:br>
            <a:r>
              <a:rPr b="0" dirty="0"/>
              <a:t>treatment in a future emergency in which they are unable to make decisions</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166" name="Shape 166"/>
          <p:cNvSpPr/>
          <p:nvPr/>
        </p:nvSpPr>
        <p:spPr>
          <a:xfrm>
            <a:off x="281251" y="222123"/>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lang="en-GB" dirty="0"/>
              <a:t>ReSPECT — what’s needed?</a:t>
            </a:r>
          </a:p>
        </p:txBody>
      </p:sp>
      <p:sp>
        <p:nvSpPr>
          <p:cNvPr id="167" name="Shape 167"/>
          <p:cNvSpPr/>
          <p:nvPr/>
        </p:nvSpPr>
        <p:spPr>
          <a:xfrm>
            <a:off x="5274490" y="9069676"/>
            <a:ext cx="2400673"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sz="2400" b="1" i="0" u="none" strike="noStrike" kern="0" cap="none" spc="0" normalizeH="0" baseline="0" noProof="0">
                <a:ln>
                  <a:noFill/>
                </a:ln>
                <a:solidFill>
                  <a:srgbClr val="FFFFFF"/>
                </a:solidFill>
                <a:effectLst/>
                <a:uLnTx/>
                <a:uFillTx/>
                <a:latin typeface="Helvetica"/>
                <a:ea typeface="Helvetica"/>
                <a:cs typeface="Helvetica"/>
                <a:sym typeface="Helvetica"/>
              </a:rPr>
              <a:t>ReSPECT</a:t>
            </a:r>
          </a:p>
        </p:txBody>
      </p:sp>
      <p:sp>
        <p:nvSpPr>
          <p:cNvPr id="168" name="Shape 168"/>
          <p:cNvSpPr/>
          <p:nvPr/>
        </p:nvSpPr>
        <p:spPr>
          <a:xfrm>
            <a:off x="281251" y="2211654"/>
            <a:ext cx="12442299" cy="2630801"/>
          </a:xfrm>
          <a:prstGeom prst="roundRect">
            <a:avLst>
              <a:gd name="adj" fmla="val 4496"/>
            </a:avLst>
          </a:prstGeom>
          <a:solidFill>
            <a:schemeClr val="bg1"/>
          </a:solidFill>
          <a:ln w="12700">
            <a:miter lim="400000"/>
          </a:ln>
          <a:extLst>
            <a:ext uri="{C572A759-6A51-4108-AA02-DFA0A04FC94B}">
              <ma14:wrappingTextBoxFlag xmlns:ma14="http://schemas.microsoft.com/office/mac/drawingml/2011/main" xmlns="" val="1"/>
            </a:ext>
          </a:extLst>
        </p:spPr>
        <p:txBody>
          <a:bodyPr lIns="381000" tIns="381000" rIns="381000" bIns="381000"/>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3800" b="1" i="0" u="none" strike="noStrike" kern="0" cap="none" spc="0" normalizeH="0" baseline="0" noProof="0" dirty="0">
                <a:ln>
                  <a:noFill/>
                </a:ln>
                <a:solidFill>
                  <a:sysClr val="windowText" lastClr="000000"/>
                </a:solidFill>
                <a:effectLst/>
                <a:uLnTx/>
                <a:uFillTx/>
              </a:rPr>
              <a:t>A change</a:t>
            </a:r>
            <a:r>
              <a:rPr kumimoji="0" lang="en-GB" sz="3800" b="1" i="0" u="none" strike="noStrike" kern="0" cap="none" spc="0" normalizeH="0" noProof="0" dirty="0">
                <a:ln>
                  <a:noFill/>
                </a:ln>
                <a:solidFill>
                  <a:sysClr val="windowText" lastClr="000000"/>
                </a:solidFill>
                <a:effectLst/>
                <a:uLnTx/>
                <a:uFillTx/>
              </a:rPr>
              <a:t> of culture from:</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000" b="1" i="0" u="none" strike="noStrike" kern="0" cap="none" spc="0" normalizeH="0" noProof="0" dirty="0">
              <a:ln>
                <a:noFill/>
              </a:ln>
              <a:solidFill>
                <a:sysClr val="windowText" lastClr="000000"/>
              </a:solidFill>
              <a:effectLst/>
              <a:uLnTx/>
              <a:uFillTx/>
            </a:endParaRPr>
          </a:p>
          <a:p>
            <a:pPr marL="571500" marR="0" lvl="0" indent="-571500" algn="l" defTabSz="914400" eaLnBrk="1" fontAlgn="auto" latinLnBrk="0" hangingPunct="1">
              <a:lnSpc>
                <a:spcPct val="100000"/>
              </a:lnSpc>
              <a:spcBef>
                <a:spcPts val="0"/>
              </a:spcBef>
              <a:spcAft>
                <a:spcPts val="0"/>
              </a:spcAft>
              <a:buClrTx/>
              <a:buSzPct val="150000"/>
              <a:buFont typeface="Arial" panose="020B0604020202020204" pitchFamily="34" charset="0"/>
              <a:buChar char="•"/>
              <a:tabLst/>
              <a:defRPr/>
            </a:pPr>
            <a:r>
              <a:rPr lang="en-GB" sz="3800" b="1" dirty="0">
                <a:solidFill>
                  <a:sysClr val="windowText" lastClr="000000"/>
                </a:solidFill>
              </a:rPr>
              <a:t>health and care professionals</a:t>
            </a:r>
          </a:p>
          <a:p>
            <a:pPr marL="571500" marR="0" lvl="0" indent="-571500" algn="l" defTabSz="914400" eaLnBrk="1" fontAlgn="auto" latinLnBrk="0" hangingPunct="1">
              <a:lnSpc>
                <a:spcPct val="100000"/>
              </a:lnSpc>
              <a:spcBef>
                <a:spcPts val="0"/>
              </a:spcBef>
              <a:spcAft>
                <a:spcPts val="0"/>
              </a:spcAft>
              <a:buClrTx/>
              <a:buSzPct val="150000"/>
              <a:buFont typeface="Arial" panose="020B0604020202020204" pitchFamily="34" charset="0"/>
              <a:buChar char="•"/>
              <a:tabLst/>
              <a:defRPr/>
            </a:pPr>
            <a:r>
              <a:rPr kumimoji="0" lang="en-GB" sz="3800" b="1" i="0" u="none" strike="noStrike" kern="0" cap="none" spc="0" normalizeH="0" noProof="0" dirty="0">
                <a:ln>
                  <a:noFill/>
                </a:ln>
                <a:solidFill>
                  <a:sysClr val="windowText" lastClr="000000"/>
                </a:solidFill>
                <a:effectLst/>
                <a:uLnTx/>
                <a:uFillTx/>
              </a:rPr>
              <a:t>members of the public </a:t>
            </a:r>
            <a:endParaRPr kumimoji="0" lang="en-GB" sz="3800" b="0" i="0" u="none" strike="noStrike" kern="0" cap="none" spc="0" normalizeH="0" baseline="0" noProof="0" dirty="0">
              <a:ln>
                <a:noFill/>
              </a:ln>
              <a:solidFill>
                <a:sysClr val="windowText" lastClr="000000"/>
              </a:solidFill>
              <a:effectLst/>
              <a:uLnTx/>
              <a:uFillTx/>
            </a:endParaRPr>
          </a:p>
        </p:txBody>
      </p:sp>
      <p:sp>
        <p:nvSpPr>
          <p:cNvPr id="169" name="Shape 169"/>
          <p:cNvSpPr/>
          <p:nvPr/>
        </p:nvSpPr>
        <p:spPr>
          <a:xfrm>
            <a:off x="253676" y="5626772"/>
            <a:ext cx="12442299" cy="1314942"/>
          </a:xfrm>
          <a:prstGeom prst="roundRect">
            <a:avLst>
              <a:gd name="adj" fmla="val 3227"/>
            </a:avLst>
          </a:prstGeom>
          <a:solidFill>
            <a:srgbClr val="FF99FF"/>
          </a:solidFill>
          <a:ln w="12700">
            <a:miter lim="400000"/>
          </a:ln>
          <a:extLst>
            <a:ext uri="{C572A759-6A51-4108-AA02-DFA0A04FC94B}">
              <ma14:wrappingTextBoxFlag xmlns:ma14="http://schemas.microsoft.com/office/mac/drawingml/2011/main" xmlns="" val="1"/>
            </a:ext>
          </a:extLst>
        </p:spPr>
        <p:txBody>
          <a:bodyPr lIns="381000" tIns="381000" rIns="381000" bIns="381000"/>
          <a:lstStyle>
            <a:lvl1pPr algn="l" defTabSz="457200">
              <a:lnSpc>
                <a:spcPct val="110000"/>
              </a:lnSpc>
              <a:defRPr sz="3800" b="1">
                <a:solidFill>
                  <a:srgbClr val="56486A"/>
                </a:solidFill>
                <a:latin typeface="Helvetica"/>
                <a:ea typeface="Helvetica"/>
                <a:cs typeface="Helvetica"/>
                <a:sym typeface="Helvetica"/>
              </a:defRPr>
            </a:lvl1pPr>
          </a:lstStyle>
          <a:p>
            <a:pPr marL="0" marR="0" lvl="0" indent="0" algn="l" defTabSz="457200" eaLnBrk="1" fontAlgn="auto" latinLnBrk="0" hangingPunct="1">
              <a:lnSpc>
                <a:spcPct val="110000"/>
              </a:lnSpc>
              <a:spcBef>
                <a:spcPts val="0"/>
              </a:spcBef>
              <a:spcAft>
                <a:spcPts val="0"/>
              </a:spcAft>
              <a:buClrTx/>
              <a:buSzTx/>
              <a:buFontTx/>
              <a:buNone/>
              <a:tabLst/>
              <a:defRPr/>
            </a:pPr>
            <a:r>
              <a:rPr kumimoji="0" lang="en-GB" sz="3800" b="1" i="0" u="none" strike="noStrike" kern="0" cap="none" spc="0" normalizeH="0" baseline="0" noProof="0" dirty="0">
                <a:ln>
                  <a:noFill/>
                </a:ln>
                <a:solidFill>
                  <a:srgbClr val="56486A"/>
                </a:solidFill>
                <a:effectLst/>
                <a:uLnTx/>
                <a:uFillTx/>
                <a:latin typeface="Helvetica"/>
                <a:ea typeface="Helvetica"/>
                <a:cs typeface="Helvetica"/>
                <a:sym typeface="Helvetica"/>
              </a:rPr>
              <a:t>Are you ready to embrace it?</a:t>
            </a:r>
            <a:endParaRPr kumimoji="0" sz="3800" b="1" i="0" u="none" strike="noStrike" kern="0" cap="none" spc="0" normalizeH="0" baseline="0" noProof="0" dirty="0">
              <a:ln>
                <a:noFill/>
              </a:ln>
              <a:solidFill>
                <a:srgbClr val="56486A"/>
              </a:solidFill>
              <a:effectLst/>
              <a:uLnTx/>
              <a:uFillTx/>
              <a:latin typeface="Helvetica"/>
              <a:ea typeface="Helvetica"/>
              <a:cs typeface="Helvetica"/>
              <a:sym typeface="Helvetica"/>
            </a:endParaRPr>
          </a:p>
        </p:txBody>
      </p:sp>
    </p:spTree>
    <p:extLst>
      <p:ext uri="{BB962C8B-B14F-4D97-AF65-F5344CB8AC3E}">
        <p14:creationId xmlns:p14="http://schemas.microsoft.com/office/powerpoint/2010/main" val="676331591"/>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187" name="Shape 187"/>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ReSPECT — </a:t>
            </a:r>
            <a:r>
              <a:rPr lang="en-GB" dirty="0"/>
              <a:t>a</a:t>
            </a:r>
            <a:r>
              <a:rPr dirty="0" err="1"/>
              <a:t>ims</a:t>
            </a:r>
            <a:endParaRPr dirty="0"/>
          </a:p>
        </p:txBody>
      </p:sp>
      <p:sp>
        <p:nvSpPr>
          <p:cNvPr id="188" name="Shape 188"/>
          <p:cNvSpPr/>
          <p:nvPr/>
        </p:nvSpPr>
        <p:spPr>
          <a:xfrm>
            <a:off x="5274490" y="9069676"/>
            <a:ext cx="2400673"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
        <p:nvSpPr>
          <p:cNvPr id="189" name="Shape 189"/>
          <p:cNvSpPr/>
          <p:nvPr/>
        </p:nvSpPr>
        <p:spPr>
          <a:xfrm>
            <a:off x="253677" y="1606348"/>
            <a:ext cx="12442299" cy="7401778"/>
          </a:xfrm>
          <a:prstGeom prst="roundRect">
            <a:avLst>
              <a:gd name="adj" fmla="val 1248"/>
            </a:avLst>
          </a:prstGeom>
          <a:solidFill>
            <a:srgbClr val="FFFFFF"/>
          </a:solidFill>
          <a:ln w="12700">
            <a:miter lim="400000"/>
          </a:ln>
          <a:extLst>
            <a:ext uri="{C572A759-6A51-4108-AA02-DFA0A04FC94B}">
              <ma14:wrappingTextBoxFlag xmlns:ma14="http://schemas.microsoft.com/office/mac/drawingml/2011/main" xmlns="" val="1"/>
            </a:ext>
          </a:extLst>
        </p:spPr>
        <p:txBody>
          <a:bodyPr lIns="381000" tIns="381000" rIns="381000" bIns="381000"/>
          <a:lstStyle/>
          <a:p>
            <a:pPr marL="469194" indent="-469194"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dirty="0"/>
              <a:t>More conversations between people and clinicians</a:t>
            </a:r>
          </a:p>
          <a:p>
            <a:pPr marL="469194" indent="-469194"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dirty="0"/>
              <a:t>More planning in advance </a:t>
            </a:r>
          </a:p>
          <a:p>
            <a:pPr marL="469194" indent="-469194"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dirty="0"/>
              <a:t>Good communication</a:t>
            </a:r>
          </a:p>
          <a:p>
            <a:pPr marL="469194" indent="-469194"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dirty="0"/>
              <a:t>Good decision-making</a:t>
            </a:r>
          </a:p>
          <a:p>
            <a:pPr marL="469194" indent="-469194"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dirty="0"/>
              <a:t>Shared decision-making whenever possible</a:t>
            </a:r>
          </a:p>
          <a:p>
            <a:pPr marL="469194" indent="-469194"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dirty="0"/>
              <a:t>Good documentation</a:t>
            </a:r>
          </a:p>
          <a:p>
            <a:pPr marL="469194" indent="-469194" algn="l" defTabSz="457200">
              <a:lnSpc>
                <a:spcPct val="140000"/>
              </a:lnSpc>
              <a:spcBef>
                <a:spcPts val="300"/>
              </a:spcBef>
              <a:buSzPct val="150000"/>
              <a:buChar char="•"/>
              <a:defRPr sz="3800">
                <a:solidFill>
                  <a:srgbClr val="56486A"/>
                </a:solidFill>
                <a:latin typeface="Helvetica"/>
                <a:ea typeface="Helvetica"/>
                <a:cs typeface="Helvetica"/>
                <a:sym typeface="Helvetica"/>
              </a:defRPr>
            </a:pPr>
            <a:r>
              <a:rPr dirty="0"/>
              <a:t>Better care</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191" name="Shape 191"/>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ReSPECT — who is it for?</a:t>
            </a:r>
          </a:p>
        </p:txBody>
      </p:sp>
      <p:sp>
        <p:nvSpPr>
          <p:cNvPr id="192" name="Shape 192"/>
          <p:cNvSpPr/>
          <p:nvPr/>
        </p:nvSpPr>
        <p:spPr>
          <a:xfrm>
            <a:off x="5274490" y="9069676"/>
            <a:ext cx="2400673"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
        <p:nvSpPr>
          <p:cNvPr id="193" name="Shape 193"/>
          <p:cNvSpPr/>
          <p:nvPr/>
        </p:nvSpPr>
        <p:spPr>
          <a:xfrm>
            <a:off x="253677" y="1606348"/>
            <a:ext cx="12442299" cy="7463328"/>
          </a:xfrm>
          <a:prstGeom prst="roundRect">
            <a:avLst>
              <a:gd name="adj" fmla="val 1248"/>
            </a:avLst>
          </a:prstGeom>
          <a:solidFill>
            <a:srgbClr val="FFFFFF"/>
          </a:solidFill>
          <a:ln w="12700">
            <a:miter lim="400000"/>
          </a:ln>
          <a:extLst>
            <a:ext uri="{C572A759-6A51-4108-AA02-DFA0A04FC94B}">
              <ma14:wrappingTextBoxFlag xmlns:ma14="http://schemas.microsoft.com/office/mac/drawingml/2011/main" xmlns="" val="1"/>
            </a:ext>
          </a:extLst>
        </p:spPr>
        <p:txBody>
          <a:bodyPr lIns="381000" tIns="381000" rIns="381000" bIns="381000"/>
          <a:lstStyle/>
          <a:p>
            <a:pPr marL="419805" indent="-419805" algn="l" defTabSz="457200">
              <a:lnSpc>
                <a:spcPct val="130000"/>
              </a:lnSpc>
              <a:buSzPct val="150000"/>
              <a:buChar char="•"/>
              <a:defRPr sz="3000">
                <a:solidFill>
                  <a:srgbClr val="56486A"/>
                </a:solidFill>
                <a:latin typeface="Helvetica"/>
                <a:ea typeface="Helvetica"/>
                <a:cs typeface="Helvetica"/>
                <a:sym typeface="Helvetica"/>
              </a:defRPr>
            </a:pPr>
            <a:r>
              <a:rPr dirty="0"/>
              <a:t>Everyone, with increasing relevance for those: </a:t>
            </a:r>
            <a:endParaRPr lang="en-GB" dirty="0"/>
          </a:p>
          <a:p>
            <a:pPr algn="l" defTabSz="457200">
              <a:lnSpc>
                <a:spcPct val="130000"/>
              </a:lnSpc>
              <a:buSzPct val="150000"/>
              <a:defRPr sz="3000">
                <a:solidFill>
                  <a:srgbClr val="56486A"/>
                </a:solidFill>
                <a:latin typeface="Helvetica"/>
                <a:ea typeface="Helvetica"/>
                <a:cs typeface="Helvetica"/>
                <a:sym typeface="Helvetica"/>
              </a:defRPr>
            </a:pPr>
            <a:r>
              <a:rPr lang="en-GB" sz="3000" dirty="0"/>
              <a:t>	 ▫  with particular healthcare needs </a:t>
            </a:r>
          </a:p>
          <a:p>
            <a:pPr algn="l" defTabSz="457200">
              <a:lnSpc>
                <a:spcPct val="130000"/>
              </a:lnSpc>
              <a:buSzPct val="150000"/>
              <a:defRPr sz="3000">
                <a:solidFill>
                  <a:srgbClr val="56486A"/>
                </a:solidFill>
                <a:latin typeface="Helvetica"/>
                <a:ea typeface="Helvetica"/>
                <a:cs typeface="Helvetica"/>
                <a:sym typeface="Helvetica"/>
              </a:defRPr>
            </a:pPr>
            <a:r>
              <a:rPr lang="en-GB" sz="3000" dirty="0"/>
              <a:t>	 ▫  nearing the end of their lives or at risk of cardiac arrest</a:t>
            </a:r>
          </a:p>
          <a:p>
            <a:pPr algn="l" defTabSz="457200">
              <a:lnSpc>
                <a:spcPct val="130000"/>
              </a:lnSpc>
              <a:buSzPct val="150000"/>
              <a:defRPr sz="3000">
                <a:solidFill>
                  <a:srgbClr val="56486A"/>
                </a:solidFill>
                <a:latin typeface="Helvetica"/>
                <a:ea typeface="Helvetica"/>
                <a:cs typeface="Helvetica"/>
                <a:sym typeface="Helvetica"/>
              </a:defRPr>
            </a:pPr>
            <a:r>
              <a:rPr lang="en-GB" sz="2800" dirty="0"/>
              <a:t>	 ▫  </a:t>
            </a:r>
            <a:r>
              <a:rPr lang="en-GB" dirty="0"/>
              <a:t>who want to record their preferences for any reason</a:t>
            </a:r>
          </a:p>
          <a:p>
            <a:pPr marL="457200" indent="-457200" algn="l" defTabSz="457200">
              <a:lnSpc>
                <a:spcPct val="130000"/>
              </a:lnSpc>
              <a:spcAft>
                <a:spcPts val="600"/>
              </a:spcAft>
              <a:buSzPct val="100000"/>
              <a:buFont typeface="Courier New" panose="02070309020205020404" pitchFamily="49" charset="0"/>
              <a:buChar char="o"/>
              <a:defRPr sz="3000">
                <a:solidFill>
                  <a:srgbClr val="56486A"/>
                </a:solidFill>
                <a:latin typeface="Helvetica"/>
                <a:ea typeface="Helvetica"/>
                <a:cs typeface="Helvetica"/>
                <a:sym typeface="Helvetica"/>
              </a:defRPr>
            </a:pPr>
            <a:endParaRPr sz="800" dirty="0"/>
          </a:p>
          <a:p>
            <a:pPr marL="419805" indent="-419805" algn="l" defTabSz="457200">
              <a:lnSpc>
                <a:spcPct val="130000"/>
              </a:lnSpc>
              <a:spcBef>
                <a:spcPts val="600"/>
              </a:spcBef>
              <a:buSzPct val="150000"/>
              <a:buChar char="•"/>
              <a:defRPr sz="3000">
                <a:solidFill>
                  <a:srgbClr val="56486A"/>
                </a:solidFill>
                <a:latin typeface="Helvetica"/>
                <a:ea typeface="Helvetica"/>
                <a:cs typeface="Helvetica"/>
                <a:sym typeface="Helvetica"/>
              </a:defRPr>
            </a:pPr>
            <a:r>
              <a:rPr dirty="0"/>
              <a:t>A </a:t>
            </a:r>
            <a:r>
              <a:rPr b="1" dirty="0"/>
              <a:t>ReSPECT</a:t>
            </a:r>
            <a:r>
              <a:rPr dirty="0"/>
              <a:t> form is best completed when a person is relatively well, so that their preferences and agreed clinical recommendations are known if a crisis occurs</a:t>
            </a:r>
            <a:endParaRPr lang="en-GB" dirty="0"/>
          </a:p>
          <a:p>
            <a:pPr marL="419805" indent="-419805" algn="l" defTabSz="457200">
              <a:lnSpc>
                <a:spcPct val="130000"/>
              </a:lnSpc>
              <a:spcBef>
                <a:spcPts val="600"/>
              </a:spcBef>
              <a:buSzPct val="150000"/>
              <a:buChar char="•"/>
              <a:defRPr sz="3000">
                <a:solidFill>
                  <a:srgbClr val="56486A"/>
                </a:solidFill>
                <a:latin typeface="Helvetica"/>
                <a:ea typeface="Helvetica"/>
                <a:cs typeface="Helvetica"/>
                <a:sym typeface="Helvetica"/>
              </a:defRPr>
            </a:pPr>
            <a:endParaRPr sz="800" dirty="0"/>
          </a:p>
          <a:p>
            <a:pPr marL="419805" indent="-419805" algn="l" defTabSz="457200">
              <a:lnSpc>
                <a:spcPct val="130000"/>
              </a:lnSpc>
              <a:spcBef>
                <a:spcPts val="600"/>
              </a:spcBef>
              <a:buSzPct val="150000"/>
              <a:buChar char="•"/>
              <a:defRPr sz="3000">
                <a:solidFill>
                  <a:srgbClr val="56486A"/>
                </a:solidFill>
                <a:latin typeface="Helvetica"/>
                <a:ea typeface="Helvetica"/>
                <a:cs typeface="Helvetica"/>
                <a:sym typeface="Helvetica"/>
              </a:defRPr>
            </a:pPr>
            <a:r>
              <a:rPr dirty="0"/>
              <a:t>If an emergency occurs in someone with no </a:t>
            </a:r>
            <a:r>
              <a:rPr b="1" dirty="0"/>
              <a:t>ReSPECT</a:t>
            </a:r>
            <a:r>
              <a:rPr dirty="0"/>
              <a:t> form, consider discussing and completing it as soon as possible (before or after hospital admission)</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191" name="Shape 191"/>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ReSPECT — </a:t>
            </a:r>
            <a:r>
              <a:rPr lang="en-GB" dirty="0"/>
              <a:t>other features</a:t>
            </a:r>
            <a:endParaRPr dirty="0"/>
          </a:p>
        </p:txBody>
      </p:sp>
      <p:sp>
        <p:nvSpPr>
          <p:cNvPr id="192" name="Shape 192"/>
          <p:cNvSpPr/>
          <p:nvPr/>
        </p:nvSpPr>
        <p:spPr>
          <a:xfrm>
            <a:off x="5274490" y="9069676"/>
            <a:ext cx="2400673"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
        <p:nvSpPr>
          <p:cNvPr id="193" name="Shape 193"/>
          <p:cNvSpPr/>
          <p:nvPr/>
        </p:nvSpPr>
        <p:spPr>
          <a:xfrm>
            <a:off x="281250" y="1606348"/>
            <a:ext cx="12442299" cy="7463328"/>
          </a:xfrm>
          <a:prstGeom prst="roundRect">
            <a:avLst>
              <a:gd name="adj" fmla="val 1248"/>
            </a:avLst>
          </a:prstGeom>
          <a:solidFill>
            <a:srgbClr val="FFFFFF"/>
          </a:solidFill>
          <a:ln w="12700">
            <a:miter lim="400000"/>
          </a:ln>
          <a:extLst>
            <a:ext uri="{C572A759-6A51-4108-AA02-DFA0A04FC94B}">
              <ma14:wrappingTextBoxFlag xmlns:ma14="http://schemas.microsoft.com/office/mac/drawingml/2011/main" xmlns="" val="1"/>
            </a:ext>
          </a:extLst>
        </p:spPr>
        <p:txBody>
          <a:bodyPr lIns="381000" tIns="381000" rIns="381000" bIns="381000"/>
          <a:lstStyle/>
          <a:p>
            <a:pPr marL="419805" indent="-419805" algn="l" defTabSz="457200">
              <a:lnSpc>
                <a:spcPct val="130000"/>
              </a:lnSpc>
              <a:buSzPct val="150000"/>
              <a:buChar char="•"/>
              <a:defRPr sz="3000">
                <a:solidFill>
                  <a:srgbClr val="56486A"/>
                </a:solidFill>
                <a:latin typeface="Helvetica"/>
                <a:ea typeface="Helvetica"/>
                <a:cs typeface="Helvetica"/>
                <a:sym typeface="Helvetica"/>
              </a:defRPr>
            </a:pPr>
            <a:endParaRPr lang="en-GB" b="1" dirty="0"/>
          </a:p>
          <a:p>
            <a:pPr marL="419805" indent="-419805" algn="l" defTabSz="457200">
              <a:lnSpc>
                <a:spcPct val="130000"/>
              </a:lnSpc>
              <a:buSzPct val="150000"/>
              <a:buChar char="•"/>
              <a:defRPr sz="3000">
                <a:solidFill>
                  <a:srgbClr val="56486A"/>
                </a:solidFill>
                <a:latin typeface="Helvetica"/>
                <a:ea typeface="Helvetica"/>
                <a:cs typeface="Helvetica"/>
                <a:sym typeface="Helvetica"/>
              </a:defRPr>
            </a:pPr>
            <a:r>
              <a:rPr lang="en-GB" b="1" dirty="0"/>
              <a:t>ReSPECT</a:t>
            </a:r>
            <a:r>
              <a:rPr lang="en-GB" dirty="0"/>
              <a:t> can be used for people of any age</a:t>
            </a:r>
          </a:p>
          <a:p>
            <a:pPr marL="457200" indent="-457200" algn="l" defTabSz="457200">
              <a:lnSpc>
                <a:spcPct val="130000"/>
              </a:lnSpc>
              <a:spcAft>
                <a:spcPts val="600"/>
              </a:spcAft>
              <a:buSzPct val="100000"/>
              <a:buFont typeface="Courier New" panose="02070309020205020404" pitchFamily="49" charset="0"/>
              <a:buChar char="o"/>
              <a:defRPr sz="3000">
                <a:solidFill>
                  <a:srgbClr val="56486A"/>
                </a:solidFill>
                <a:latin typeface="Helvetica"/>
                <a:ea typeface="Helvetica"/>
                <a:cs typeface="Helvetica"/>
                <a:sym typeface="Helvetica"/>
              </a:defRPr>
            </a:pPr>
            <a:endParaRPr sz="800" dirty="0"/>
          </a:p>
          <a:p>
            <a:pPr marL="419805" indent="-419805" algn="l" defTabSz="457200">
              <a:lnSpc>
                <a:spcPct val="130000"/>
              </a:lnSpc>
              <a:spcBef>
                <a:spcPts val="600"/>
              </a:spcBef>
              <a:buSzPct val="150000"/>
              <a:buChar char="•"/>
              <a:defRPr sz="3000">
                <a:solidFill>
                  <a:srgbClr val="56486A"/>
                </a:solidFill>
                <a:latin typeface="Helvetica"/>
                <a:ea typeface="Helvetica"/>
                <a:cs typeface="Helvetica"/>
                <a:sym typeface="Helvetica"/>
              </a:defRPr>
            </a:pPr>
            <a:r>
              <a:rPr lang="en-GB" dirty="0"/>
              <a:t>When used for a child or young person there must be appropriate parental involvement </a:t>
            </a:r>
          </a:p>
          <a:p>
            <a:pPr marL="419805" indent="-419805" algn="l" defTabSz="457200">
              <a:lnSpc>
                <a:spcPct val="130000"/>
              </a:lnSpc>
              <a:spcBef>
                <a:spcPts val="600"/>
              </a:spcBef>
              <a:buSzPct val="150000"/>
              <a:buChar char="•"/>
              <a:defRPr sz="3000">
                <a:solidFill>
                  <a:srgbClr val="56486A"/>
                </a:solidFill>
                <a:latin typeface="Helvetica"/>
                <a:ea typeface="Helvetica"/>
                <a:cs typeface="Helvetica"/>
                <a:sym typeface="Helvetica"/>
              </a:defRPr>
            </a:pPr>
            <a:endParaRPr sz="800" dirty="0"/>
          </a:p>
          <a:p>
            <a:pPr marL="419805" indent="-419805" algn="l" defTabSz="457200">
              <a:lnSpc>
                <a:spcPct val="130000"/>
              </a:lnSpc>
              <a:spcBef>
                <a:spcPts val="600"/>
              </a:spcBef>
              <a:buSzPct val="150000"/>
              <a:buChar char="•"/>
              <a:defRPr sz="3000">
                <a:solidFill>
                  <a:srgbClr val="56486A"/>
                </a:solidFill>
                <a:latin typeface="Helvetica"/>
                <a:ea typeface="Helvetica"/>
                <a:cs typeface="Helvetica"/>
                <a:sym typeface="Helvetica"/>
              </a:defRPr>
            </a:pPr>
            <a:r>
              <a:rPr lang="en-GB" b="1" dirty="0"/>
              <a:t>ReSPECT</a:t>
            </a:r>
            <a:r>
              <a:rPr lang="en-GB" dirty="0"/>
              <a:t> can complement other documents such as advance care plans but does not replace them</a:t>
            </a:r>
          </a:p>
          <a:p>
            <a:pPr marL="419805" indent="-419805" algn="l" defTabSz="457200">
              <a:lnSpc>
                <a:spcPct val="130000"/>
              </a:lnSpc>
              <a:spcBef>
                <a:spcPts val="600"/>
              </a:spcBef>
              <a:buSzPct val="150000"/>
              <a:buChar char="•"/>
              <a:defRPr sz="3000">
                <a:solidFill>
                  <a:srgbClr val="56486A"/>
                </a:solidFill>
                <a:latin typeface="Helvetica"/>
                <a:ea typeface="Helvetica"/>
                <a:cs typeface="Helvetica"/>
                <a:sym typeface="Helvetica"/>
              </a:defRPr>
            </a:pPr>
            <a:endParaRPr lang="en-GB" sz="800" dirty="0"/>
          </a:p>
          <a:p>
            <a:pPr marL="419805" indent="-419805" algn="l" defTabSz="457200">
              <a:lnSpc>
                <a:spcPct val="130000"/>
              </a:lnSpc>
              <a:spcBef>
                <a:spcPts val="600"/>
              </a:spcBef>
              <a:buSzPct val="150000"/>
              <a:buChar char="•"/>
              <a:defRPr sz="3000">
                <a:solidFill>
                  <a:srgbClr val="56486A"/>
                </a:solidFill>
                <a:latin typeface="Helvetica"/>
                <a:ea typeface="Helvetica"/>
                <a:cs typeface="Helvetica"/>
                <a:sym typeface="Helvetica"/>
              </a:defRPr>
            </a:pPr>
            <a:r>
              <a:rPr lang="en-GB" dirty="0"/>
              <a:t>If a person has a completed </a:t>
            </a:r>
            <a:r>
              <a:rPr lang="en-GB" b="1" dirty="0"/>
              <a:t>ReSPECT</a:t>
            </a:r>
            <a:r>
              <a:rPr lang="en-GB" dirty="0"/>
              <a:t> form there should be no need for a separate CPR decision form</a:t>
            </a:r>
          </a:p>
          <a:p>
            <a:pPr algn="l" defTabSz="457200">
              <a:lnSpc>
                <a:spcPct val="130000"/>
              </a:lnSpc>
              <a:spcBef>
                <a:spcPts val="600"/>
              </a:spcBef>
              <a:buSzPct val="150000"/>
              <a:defRPr sz="3000">
                <a:solidFill>
                  <a:srgbClr val="56486A"/>
                </a:solidFill>
                <a:latin typeface="Helvetica"/>
                <a:ea typeface="Helvetica"/>
                <a:cs typeface="Helvetica"/>
                <a:sym typeface="Helvetica"/>
              </a:defRPr>
            </a:pPr>
            <a:endParaRPr dirty="0"/>
          </a:p>
        </p:txBody>
      </p:sp>
    </p:spTree>
    <p:extLst>
      <p:ext uri="{BB962C8B-B14F-4D97-AF65-F5344CB8AC3E}">
        <p14:creationId xmlns:p14="http://schemas.microsoft.com/office/powerpoint/2010/main" val="408482126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195" name="Shape 195"/>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How to initiate ReSPECT</a:t>
            </a:r>
          </a:p>
        </p:txBody>
      </p:sp>
      <p:sp>
        <p:nvSpPr>
          <p:cNvPr id="196" name="Shape 196"/>
          <p:cNvSpPr/>
          <p:nvPr/>
        </p:nvSpPr>
        <p:spPr>
          <a:xfrm>
            <a:off x="5274490" y="9069676"/>
            <a:ext cx="2400673"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
        <p:nvSpPr>
          <p:cNvPr id="197" name="Shape 197"/>
          <p:cNvSpPr/>
          <p:nvPr/>
        </p:nvSpPr>
        <p:spPr>
          <a:xfrm>
            <a:off x="253677" y="1606348"/>
            <a:ext cx="12442299" cy="7401778"/>
          </a:xfrm>
          <a:prstGeom prst="roundRect">
            <a:avLst>
              <a:gd name="adj" fmla="val 1248"/>
            </a:avLst>
          </a:prstGeom>
          <a:solidFill>
            <a:srgbClr val="FFFFFF"/>
          </a:solidFill>
          <a:ln w="12700">
            <a:miter lim="400000"/>
          </a:ln>
          <a:extLst>
            <a:ext uri="{C572A759-6A51-4108-AA02-DFA0A04FC94B}">
              <ma14:wrappingTextBoxFlag xmlns:ma14="http://schemas.microsoft.com/office/mac/drawingml/2011/main" xmlns="" val="1"/>
            </a:ext>
          </a:extLst>
        </p:spPr>
        <p:txBody>
          <a:bodyPr lIns="381000" tIns="381000" rIns="381000" bIns="381000"/>
          <a:lstStyle/>
          <a:p>
            <a:pPr marL="469194" indent="-469194" algn="l" defTabSz="457200">
              <a:lnSpc>
                <a:spcPct val="140000"/>
              </a:lnSpc>
              <a:buSzPct val="150000"/>
              <a:buChar char="•"/>
              <a:defRPr sz="3800">
                <a:solidFill>
                  <a:srgbClr val="56486A"/>
                </a:solidFill>
                <a:latin typeface="Helvetica"/>
                <a:ea typeface="Helvetica"/>
                <a:cs typeface="Helvetica"/>
                <a:sym typeface="Helvetica"/>
              </a:defRPr>
            </a:pPr>
            <a:r>
              <a:rPr sz="3400" dirty="0"/>
              <a:t>This </a:t>
            </a:r>
            <a:r>
              <a:rPr sz="3400" b="1" dirty="0"/>
              <a:t>MUST</a:t>
            </a:r>
            <a:r>
              <a:rPr sz="3400" dirty="0"/>
              <a:t> begin with a conversation with the person</a:t>
            </a:r>
            <a:r>
              <a:rPr lang="en-GB" sz="3400" dirty="0"/>
              <a:t> or - in the case of a child - their parent(s)</a:t>
            </a:r>
            <a:r>
              <a:rPr sz="3400" dirty="0"/>
              <a:t> </a:t>
            </a:r>
            <a:endParaRPr lang="en-GB" sz="3400" dirty="0"/>
          </a:p>
          <a:p>
            <a:pPr algn="l" defTabSz="457200">
              <a:lnSpc>
                <a:spcPct val="140000"/>
              </a:lnSpc>
              <a:buSzPct val="150000"/>
              <a:defRPr sz="3800">
                <a:solidFill>
                  <a:srgbClr val="56486A"/>
                </a:solidFill>
                <a:latin typeface="Helvetica"/>
                <a:ea typeface="Helvetica"/>
                <a:cs typeface="Helvetica"/>
                <a:sym typeface="Helvetica"/>
              </a:defRPr>
            </a:pPr>
            <a:endParaRPr sz="800" dirty="0"/>
          </a:p>
          <a:p>
            <a:pPr marL="469194" indent="-469194" algn="l" defTabSz="457200">
              <a:lnSpc>
                <a:spcPct val="140000"/>
              </a:lnSpc>
              <a:buSzPct val="150000"/>
              <a:buChar char="•"/>
              <a:defRPr sz="3800">
                <a:solidFill>
                  <a:srgbClr val="56486A"/>
                </a:solidFill>
                <a:latin typeface="Helvetica"/>
                <a:ea typeface="Helvetica"/>
                <a:cs typeface="Helvetica"/>
                <a:sym typeface="Helvetica"/>
              </a:defRPr>
            </a:pPr>
            <a:r>
              <a:rPr sz="3400" dirty="0"/>
              <a:t>If they don’t have capacity for these decisions </a:t>
            </a:r>
            <a:r>
              <a:rPr lang="en-GB" sz="3400" dirty="0"/>
              <a:t>– </a:t>
            </a:r>
          </a:p>
          <a:p>
            <a:pPr algn="l" defTabSz="457200">
              <a:lnSpc>
                <a:spcPct val="140000"/>
              </a:lnSpc>
              <a:buSzPct val="150000"/>
              <a:defRPr sz="3800">
                <a:solidFill>
                  <a:srgbClr val="56486A"/>
                </a:solidFill>
                <a:latin typeface="Helvetica"/>
                <a:ea typeface="Helvetica"/>
                <a:cs typeface="Helvetica"/>
                <a:sym typeface="Helvetica"/>
              </a:defRPr>
            </a:pPr>
            <a:r>
              <a:rPr lang="en-GB" sz="3400" dirty="0"/>
              <a:t>	</a:t>
            </a:r>
            <a:r>
              <a:rPr sz="3400" dirty="0"/>
              <a:t>record the capacity assessment in their health record and </a:t>
            </a:r>
            <a:r>
              <a:rPr lang="en-GB" sz="3400" dirty="0"/>
              <a:t>	</a:t>
            </a:r>
            <a:r>
              <a:rPr sz="3400" dirty="0"/>
              <a:t>have a conversation with family or other representatives </a:t>
            </a:r>
            <a:r>
              <a:rPr lang="en-GB" sz="3400" dirty="0"/>
              <a:t>	</a:t>
            </a:r>
            <a:r>
              <a:rPr sz="3400" dirty="0"/>
              <a:t>whenever possible</a:t>
            </a:r>
            <a:endParaRPr lang="en-GB" sz="3400" dirty="0"/>
          </a:p>
          <a:p>
            <a:pPr algn="l" defTabSz="457200">
              <a:lnSpc>
                <a:spcPct val="140000"/>
              </a:lnSpc>
              <a:buSzPct val="150000"/>
              <a:defRPr sz="3800">
                <a:solidFill>
                  <a:srgbClr val="56486A"/>
                </a:solidFill>
                <a:latin typeface="Helvetica"/>
                <a:ea typeface="Helvetica"/>
                <a:cs typeface="Helvetica"/>
                <a:sym typeface="Helvetica"/>
              </a:defRPr>
            </a:pPr>
            <a:endParaRPr sz="800" dirty="0"/>
          </a:p>
          <a:p>
            <a:pPr marL="469194" indent="-469194" algn="l" defTabSz="457200">
              <a:lnSpc>
                <a:spcPct val="140000"/>
              </a:lnSpc>
              <a:buSzPct val="150000"/>
              <a:buChar char="•"/>
              <a:defRPr sz="3800">
                <a:solidFill>
                  <a:srgbClr val="56486A"/>
                </a:solidFill>
                <a:latin typeface="Helvetica"/>
                <a:ea typeface="Helvetica"/>
                <a:cs typeface="Helvetica"/>
                <a:sym typeface="Helvetica"/>
              </a:defRPr>
            </a:pPr>
            <a:r>
              <a:rPr sz="3400" dirty="0"/>
              <a:t>Make decisions when they are needed </a:t>
            </a:r>
            <a:endParaRPr lang="en-GB" sz="3400" dirty="0"/>
          </a:p>
          <a:p>
            <a:pPr algn="l" defTabSz="457200">
              <a:lnSpc>
                <a:spcPct val="140000"/>
              </a:lnSpc>
              <a:buSzPct val="150000"/>
              <a:defRPr sz="3800">
                <a:solidFill>
                  <a:srgbClr val="56486A"/>
                </a:solidFill>
                <a:latin typeface="Helvetica"/>
                <a:ea typeface="Helvetica"/>
                <a:cs typeface="Helvetica"/>
                <a:sym typeface="Helvetica"/>
              </a:defRPr>
            </a:pPr>
            <a:endParaRPr sz="800" dirty="0"/>
          </a:p>
          <a:p>
            <a:pPr marL="469194" indent="-469194" algn="l" defTabSz="457200">
              <a:lnSpc>
                <a:spcPct val="140000"/>
              </a:lnSpc>
              <a:buSzPct val="150000"/>
              <a:buChar char="•"/>
              <a:defRPr sz="3800">
                <a:solidFill>
                  <a:srgbClr val="56486A"/>
                </a:solidFill>
                <a:latin typeface="Helvetica"/>
                <a:ea typeface="Helvetica"/>
                <a:cs typeface="Helvetica"/>
                <a:sym typeface="Helvetica"/>
              </a:defRPr>
            </a:pPr>
            <a:r>
              <a:rPr sz="3400" dirty="0"/>
              <a:t>If no discussion is possible, record the reasons</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199" name="Shape 199"/>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How to initiate ReSPECT</a:t>
            </a:r>
          </a:p>
        </p:txBody>
      </p:sp>
      <p:sp>
        <p:nvSpPr>
          <p:cNvPr id="200" name="Shape 200"/>
          <p:cNvSpPr/>
          <p:nvPr/>
        </p:nvSpPr>
        <p:spPr>
          <a:xfrm>
            <a:off x="5274490" y="9069676"/>
            <a:ext cx="2400673"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
        <p:nvSpPr>
          <p:cNvPr id="201" name="Shape 201"/>
          <p:cNvSpPr/>
          <p:nvPr/>
        </p:nvSpPr>
        <p:spPr>
          <a:xfrm>
            <a:off x="253677" y="1606348"/>
            <a:ext cx="12442299" cy="7401778"/>
          </a:xfrm>
          <a:prstGeom prst="roundRect">
            <a:avLst>
              <a:gd name="adj" fmla="val 1248"/>
            </a:avLst>
          </a:prstGeom>
          <a:solidFill>
            <a:srgbClr val="FFFFFF"/>
          </a:solidFill>
          <a:ln w="12700">
            <a:miter lim="400000"/>
          </a:ln>
        </p:spPr>
        <p:txBody>
          <a:bodyPr lIns="381000" tIns="381000" rIns="381000" bIns="381000"/>
          <a:lstStyle/>
          <a:p>
            <a:pPr algn="l" defTabSz="457200">
              <a:lnSpc>
                <a:spcPct val="110000"/>
              </a:lnSpc>
              <a:defRPr sz="3800">
                <a:solidFill>
                  <a:srgbClr val="56486A"/>
                </a:solidFill>
                <a:latin typeface="Helvetica"/>
                <a:ea typeface="Helvetica"/>
                <a:cs typeface="Helvetica"/>
                <a:sym typeface="Helvetica"/>
              </a:defRPr>
            </a:pPr>
            <a:endParaRPr/>
          </a:p>
        </p:txBody>
      </p:sp>
      <p:pic>
        <p:nvPicPr>
          <p:cNvPr id="202" name="ReSPECT Form.png"/>
          <p:cNvPicPr>
            <a:picLocks noChangeAspect="1"/>
          </p:cNvPicPr>
          <p:nvPr/>
        </p:nvPicPr>
        <p:blipFill>
          <a:blip r:embed="rId2">
            <a:extLst/>
          </a:blip>
          <a:stretch>
            <a:fillRect/>
          </a:stretch>
        </p:blipFill>
        <p:spPr>
          <a:xfrm>
            <a:off x="464080" y="1785086"/>
            <a:ext cx="4952461" cy="7003338"/>
          </a:xfrm>
          <a:prstGeom prst="rect">
            <a:avLst/>
          </a:prstGeom>
          <a:ln w="12700">
            <a:miter lim="400000"/>
          </a:ln>
        </p:spPr>
      </p:pic>
      <p:sp>
        <p:nvSpPr>
          <p:cNvPr id="203" name="Shape 203"/>
          <p:cNvSpPr/>
          <p:nvPr/>
        </p:nvSpPr>
        <p:spPr>
          <a:xfrm>
            <a:off x="5934824" y="2277434"/>
            <a:ext cx="6795130" cy="519873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marL="571500" indent="-571500" algn="l" defTabSz="457200">
              <a:lnSpc>
                <a:spcPct val="110000"/>
              </a:lnSpc>
              <a:buSzPct val="150000"/>
              <a:buFont typeface="Arial" panose="020B0604020202020204" pitchFamily="34" charset="0"/>
              <a:buChar char="•"/>
              <a:defRPr sz="3800">
                <a:solidFill>
                  <a:srgbClr val="56486A"/>
                </a:solidFill>
                <a:latin typeface="Helvetica"/>
                <a:ea typeface="Helvetica"/>
                <a:cs typeface="Helvetica"/>
                <a:sym typeface="Helvetica"/>
              </a:defRPr>
            </a:pPr>
            <a:r>
              <a:rPr dirty="0"/>
              <a:t>The </a:t>
            </a:r>
            <a:r>
              <a:rPr b="1" dirty="0"/>
              <a:t>ReSPECT</a:t>
            </a:r>
            <a:r>
              <a:rPr dirty="0"/>
              <a:t> form can </a:t>
            </a:r>
          </a:p>
          <a:p>
            <a:pPr algn="l" defTabSz="457200">
              <a:lnSpc>
                <a:spcPct val="110000"/>
              </a:lnSpc>
              <a:buSzPct val="150000"/>
              <a:defRPr sz="3800">
                <a:solidFill>
                  <a:srgbClr val="56486A"/>
                </a:solidFill>
                <a:latin typeface="Helvetica"/>
                <a:ea typeface="Helvetica"/>
                <a:cs typeface="Helvetica"/>
                <a:sym typeface="Helvetica"/>
              </a:defRPr>
            </a:pPr>
            <a:r>
              <a:rPr lang="en-GB" dirty="0"/>
              <a:t>	 </a:t>
            </a:r>
            <a:r>
              <a:rPr dirty="0"/>
              <a:t>be used to support </a:t>
            </a:r>
          </a:p>
          <a:p>
            <a:pPr algn="l" defTabSz="457200">
              <a:lnSpc>
                <a:spcPct val="110000"/>
              </a:lnSpc>
              <a:buSzPct val="150000"/>
              <a:defRPr sz="3800">
                <a:solidFill>
                  <a:srgbClr val="56486A"/>
                </a:solidFill>
                <a:latin typeface="Helvetica"/>
                <a:ea typeface="Helvetica"/>
                <a:cs typeface="Helvetica"/>
                <a:sym typeface="Helvetica"/>
              </a:defRPr>
            </a:pPr>
            <a:r>
              <a:rPr lang="en-GB" dirty="0"/>
              <a:t>	 </a:t>
            </a:r>
            <a:r>
              <a:rPr dirty="0"/>
              <a:t>discussions with patients </a:t>
            </a:r>
          </a:p>
          <a:p>
            <a:pPr algn="l" defTabSz="457200">
              <a:lnSpc>
                <a:spcPct val="110000"/>
              </a:lnSpc>
              <a:buSzPct val="150000"/>
              <a:defRPr sz="3800">
                <a:solidFill>
                  <a:srgbClr val="56486A"/>
                </a:solidFill>
                <a:latin typeface="Helvetica"/>
                <a:ea typeface="Helvetica"/>
                <a:cs typeface="Helvetica"/>
                <a:sym typeface="Helvetica"/>
              </a:defRPr>
            </a:pPr>
            <a:r>
              <a:rPr lang="en-GB" dirty="0"/>
              <a:t>	 </a:t>
            </a:r>
            <a:r>
              <a:rPr dirty="0"/>
              <a:t>(and/or those close </a:t>
            </a:r>
          </a:p>
          <a:p>
            <a:pPr algn="l" defTabSz="457200">
              <a:lnSpc>
                <a:spcPct val="110000"/>
              </a:lnSpc>
              <a:buSzPct val="150000"/>
              <a:defRPr sz="3800">
                <a:solidFill>
                  <a:srgbClr val="56486A"/>
                </a:solidFill>
                <a:latin typeface="Helvetica"/>
                <a:ea typeface="Helvetica"/>
                <a:cs typeface="Helvetica"/>
                <a:sym typeface="Helvetica"/>
              </a:defRPr>
            </a:pPr>
            <a:r>
              <a:rPr lang="en-GB" dirty="0"/>
              <a:t>	 </a:t>
            </a:r>
            <a:r>
              <a:rPr dirty="0"/>
              <a:t>to patients) </a:t>
            </a:r>
          </a:p>
          <a:p>
            <a:pPr marL="571500" indent="-571500" algn="l" defTabSz="457200">
              <a:lnSpc>
                <a:spcPct val="110000"/>
              </a:lnSpc>
              <a:buSzPct val="150000"/>
              <a:buFont typeface="Arial" panose="020B0604020202020204" pitchFamily="34" charset="0"/>
              <a:buChar char="•"/>
              <a:defRPr sz="3800">
                <a:solidFill>
                  <a:srgbClr val="56486A"/>
                </a:solidFill>
                <a:latin typeface="Helvetica"/>
                <a:ea typeface="Helvetica"/>
                <a:cs typeface="Helvetica"/>
                <a:sym typeface="Helvetica"/>
              </a:defRPr>
            </a:pPr>
            <a:endParaRPr dirty="0"/>
          </a:p>
          <a:p>
            <a:pPr marL="571500" indent="-571500" algn="l" defTabSz="457200">
              <a:lnSpc>
                <a:spcPct val="110000"/>
              </a:lnSpc>
              <a:buSzPct val="150000"/>
              <a:buFont typeface="Arial" panose="020B0604020202020204" pitchFamily="34" charset="0"/>
              <a:buChar char="•"/>
              <a:defRPr sz="3800">
                <a:solidFill>
                  <a:srgbClr val="56486A"/>
                </a:solidFill>
                <a:latin typeface="Helvetica"/>
                <a:ea typeface="Helvetica"/>
                <a:cs typeface="Helvetica"/>
                <a:sym typeface="Helvetica"/>
              </a:defRPr>
            </a:pPr>
            <a:r>
              <a:rPr dirty="0"/>
              <a:t>Work through and complete </a:t>
            </a:r>
          </a:p>
          <a:p>
            <a:pPr algn="l" defTabSz="457200">
              <a:lnSpc>
                <a:spcPct val="110000"/>
              </a:lnSpc>
              <a:buSzPct val="150000"/>
              <a:defRPr sz="3800">
                <a:solidFill>
                  <a:srgbClr val="56486A"/>
                </a:solidFill>
                <a:latin typeface="Helvetica"/>
                <a:ea typeface="Helvetica"/>
                <a:cs typeface="Helvetica"/>
                <a:sym typeface="Helvetica"/>
              </a:defRPr>
            </a:pPr>
            <a:r>
              <a:rPr lang="en-GB" dirty="0"/>
              <a:t>	 </a:t>
            </a:r>
            <a:r>
              <a:rPr dirty="0"/>
              <a:t>each section in sequence</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205" name="Shape 205"/>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How to initiate ReSPECT</a:t>
            </a:r>
          </a:p>
        </p:txBody>
      </p:sp>
      <p:sp>
        <p:nvSpPr>
          <p:cNvPr id="206" name="Shape 206"/>
          <p:cNvSpPr/>
          <p:nvPr/>
        </p:nvSpPr>
        <p:spPr>
          <a:xfrm>
            <a:off x="5274490" y="9069676"/>
            <a:ext cx="2400673"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
        <p:nvSpPr>
          <p:cNvPr id="207" name="Shape 207"/>
          <p:cNvSpPr/>
          <p:nvPr/>
        </p:nvSpPr>
        <p:spPr>
          <a:xfrm>
            <a:off x="253677" y="1606348"/>
            <a:ext cx="12442299" cy="7401778"/>
          </a:xfrm>
          <a:prstGeom prst="roundRect">
            <a:avLst>
              <a:gd name="adj" fmla="val 1248"/>
            </a:avLst>
          </a:prstGeom>
          <a:solidFill>
            <a:srgbClr val="FFFFFF"/>
          </a:solidFill>
          <a:ln w="12700">
            <a:miter lim="400000"/>
          </a:ln>
          <a:extLst>
            <a:ext uri="{C572A759-6A51-4108-AA02-DFA0A04FC94B}">
              <ma14:wrappingTextBoxFlag xmlns:ma14="http://schemas.microsoft.com/office/mac/drawingml/2011/main" xmlns="" val="1"/>
            </a:ext>
          </a:extLst>
        </p:spPr>
        <p:txBody>
          <a:bodyPr lIns="381000" tIns="381000" rIns="381000" bIns="381000"/>
          <a:lstStyle/>
          <a:p>
            <a:pPr algn="l" defTabSz="457200">
              <a:lnSpc>
                <a:spcPct val="130000"/>
              </a:lnSpc>
              <a:defRPr sz="2000" b="1">
                <a:solidFill>
                  <a:srgbClr val="56486A"/>
                </a:solidFill>
                <a:latin typeface="Helvetica"/>
                <a:ea typeface="Helvetica"/>
                <a:cs typeface="Helvetica"/>
                <a:sym typeface="Helvetica"/>
              </a:defRPr>
            </a:pPr>
            <a:r>
              <a:rPr sz="2800" dirty="0"/>
              <a:t>Use the first (lilac) section to:</a:t>
            </a:r>
            <a:endParaRPr lang="en-GB" sz="2800" dirty="0"/>
          </a:p>
          <a:p>
            <a:pPr algn="l" defTabSz="457200">
              <a:lnSpc>
                <a:spcPct val="130000"/>
              </a:lnSpc>
              <a:defRPr sz="2000" b="1">
                <a:solidFill>
                  <a:srgbClr val="56486A"/>
                </a:solidFill>
                <a:latin typeface="Helvetica"/>
                <a:ea typeface="Helvetica"/>
                <a:cs typeface="Helvetica"/>
                <a:sym typeface="Helvetica"/>
              </a:defRPr>
            </a:pPr>
            <a:endParaRPr sz="2800" dirty="0"/>
          </a:p>
          <a:p>
            <a:pPr marL="271638" indent="-271638" algn="l" defTabSz="457200">
              <a:lnSpc>
                <a:spcPct val="130000"/>
              </a:lnSpc>
              <a:spcBef>
                <a:spcPts val="700"/>
              </a:spcBef>
              <a:buSzPct val="150000"/>
              <a:buChar char="•"/>
              <a:defRPr sz="2200">
                <a:solidFill>
                  <a:srgbClr val="56486A"/>
                </a:solidFill>
                <a:latin typeface="Helvetica"/>
                <a:ea typeface="Helvetica"/>
                <a:cs typeface="Helvetica"/>
                <a:sym typeface="Helvetica"/>
              </a:defRPr>
            </a:pPr>
            <a:r>
              <a:rPr dirty="0"/>
              <a:t>record the person's details and the date</a:t>
            </a:r>
            <a:endParaRPr sz="800" dirty="0"/>
          </a:p>
          <a:p>
            <a:pPr marL="271638" indent="-271638" algn="l" defTabSz="457200">
              <a:lnSpc>
                <a:spcPct val="130000"/>
              </a:lnSpc>
              <a:spcBef>
                <a:spcPts val="700"/>
              </a:spcBef>
              <a:buSzPct val="150000"/>
              <a:buChar char="•"/>
              <a:defRPr sz="2200">
                <a:solidFill>
                  <a:srgbClr val="56486A"/>
                </a:solidFill>
                <a:latin typeface="Helvetica"/>
                <a:ea typeface="Helvetica"/>
                <a:cs typeface="Helvetica"/>
                <a:sym typeface="Helvetica"/>
              </a:defRPr>
            </a:pPr>
            <a:r>
              <a:rPr dirty="0"/>
              <a:t>explore and enhance their </a:t>
            </a:r>
            <a:br>
              <a:rPr dirty="0"/>
            </a:br>
            <a:r>
              <a:rPr dirty="0"/>
              <a:t>understanding of their condition </a:t>
            </a:r>
            <a:br>
              <a:rPr dirty="0"/>
            </a:br>
            <a:r>
              <a:rPr dirty="0"/>
              <a:t>and summaris</a:t>
            </a:r>
            <a:r>
              <a:rPr lang="en-GB" dirty="0"/>
              <a:t>e</a:t>
            </a:r>
            <a:r>
              <a:rPr dirty="0"/>
              <a:t> relevant detail</a:t>
            </a:r>
          </a:p>
          <a:p>
            <a:pPr marL="271638" indent="-271638" algn="l" defTabSz="457200">
              <a:lnSpc>
                <a:spcPct val="130000"/>
              </a:lnSpc>
              <a:spcBef>
                <a:spcPts val="700"/>
              </a:spcBef>
              <a:buSzPct val="150000"/>
              <a:buChar char="•"/>
              <a:defRPr sz="2200">
                <a:solidFill>
                  <a:srgbClr val="56486A"/>
                </a:solidFill>
                <a:latin typeface="Helvetica"/>
                <a:ea typeface="Helvetica"/>
                <a:cs typeface="Helvetica"/>
                <a:sym typeface="Helvetica"/>
              </a:defRPr>
            </a:pPr>
            <a:r>
              <a:rPr dirty="0"/>
              <a:t>record details of other planning </a:t>
            </a:r>
            <a:br>
              <a:rPr dirty="0"/>
            </a:br>
            <a:r>
              <a:rPr dirty="0"/>
              <a:t>documents</a:t>
            </a:r>
          </a:p>
          <a:p>
            <a:pPr marL="271638" indent="-271638" algn="l" defTabSz="457200">
              <a:lnSpc>
                <a:spcPct val="130000"/>
              </a:lnSpc>
              <a:spcBef>
                <a:spcPts val="700"/>
              </a:spcBef>
              <a:buSzPct val="150000"/>
              <a:buChar char="•"/>
              <a:defRPr sz="2200">
                <a:solidFill>
                  <a:srgbClr val="56486A"/>
                </a:solidFill>
                <a:latin typeface="Helvetica"/>
                <a:ea typeface="Helvetica"/>
                <a:cs typeface="Helvetica"/>
                <a:sym typeface="Helvetica"/>
              </a:defRPr>
            </a:pPr>
            <a:r>
              <a:rPr dirty="0"/>
              <a:t>help them to identify priorities </a:t>
            </a:r>
            <a:br>
              <a:rPr dirty="0"/>
            </a:br>
            <a:r>
              <a:rPr dirty="0"/>
              <a:t>for their care </a:t>
            </a:r>
          </a:p>
          <a:p>
            <a:pPr marL="271638" indent="-271638" algn="l" defTabSz="457200">
              <a:lnSpc>
                <a:spcPct val="130000"/>
              </a:lnSpc>
              <a:spcBef>
                <a:spcPts val="700"/>
              </a:spcBef>
              <a:buSzPct val="150000"/>
              <a:buChar char="•"/>
              <a:defRPr sz="2200">
                <a:solidFill>
                  <a:srgbClr val="56486A"/>
                </a:solidFill>
                <a:latin typeface="Helvetica"/>
                <a:ea typeface="Helvetica"/>
                <a:cs typeface="Helvetica"/>
                <a:sym typeface="Helvetica"/>
              </a:defRPr>
            </a:pPr>
            <a:r>
              <a:rPr dirty="0"/>
              <a:t>help them to identify what is </a:t>
            </a:r>
            <a:br>
              <a:rPr dirty="0"/>
            </a:br>
            <a:r>
              <a:rPr dirty="0"/>
              <a:t>important to them (if they want to)</a:t>
            </a:r>
          </a:p>
        </p:txBody>
      </p:sp>
      <p:pic>
        <p:nvPicPr>
          <p:cNvPr id="208" name="ReSPECT Form.pdf"/>
          <p:cNvPicPr>
            <a:picLocks noChangeAspect="1"/>
          </p:cNvPicPr>
          <p:nvPr/>
        </p:nvPicPr>
        <p:blipFill>
          <a:blip r:embed="rId2">
            <a:extLst/>
          </a:blip>
          <a:srcRect b="37557"/>
          <a:stretch>
            <a:fillRect/>
          </a:stretch>
        </p:blipFill>
        <p:spPr>
          <a:xfrm>
            <a:off x="6464314" y="2290167"/>
            <a:ext cx="6060463" cy="5352114"/>
          </a:xfrm>
          <a:prstGeom prst="rect">
            <a:avLst/>
          </a:prstGeom>
          <a:ln w="12700">
            <a:miter lim="400000"/>
          </a:ln>
        </p:spPr>
      </p:pic>
      <p:sp>
        <p:nvSpPr>
          <p:cNvPr id="2" name="Right Arrow 1"/>
          <p:cNvSpPr/>
          <p:nvPr/>
        </p:nvSpPr>
        <p:spPr>
          <a:xfrm>
            <a:off x="5978153" y="3242585"/>
            <a:ext cx="486161" cy="484632"/>
          </a:xfrm>
          <a:prstGeom prst="rightArrow">
            <a:avLst/>
          </a:prstGeom>
          <a:solidFill>
            <a:schemeClr val="accent6">
              <a:lumMod val="75000"/>
            </a:schemeClr>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12" name="Right Arrow 11"/>
          <p:cNvSpPr/>
          <p:nvPr/>
        </p:nvSpPr>
        <p:spPr>
          <a:xfrm>
            <a:off x="5978152" y="4249003"/>
            <a:ext cx="486161" cy="484632"/>
          </a:xfrm>
          <a:prstGeom prst="rightArrow">
            <a:avLst/>
          </a:prstGeom>
          <a:solidFill>
            <a:schemeClr val="accent6">
              <a:lumMod val="75000"/>
            </a:schemeClr>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13" name="Right Arrow 12"/>
          <p:cNvSpPr/>
          <p:nvPr/>
        </p:nvSpPr>
        <p:spPr>
          <a:xfrm>
            <a:off x="5978151" y="5304921"/>
            <a:ext cx="486161" cy="484632"/>
          </a:xfrm>
          <a:prstGeom prst="rightArrow">
            <a:avLst/>
          </a:prstGeom>
          <a:solidFill>
            <a:schemeClr val="accent6">
              <a:lumMod val="75000"/>
            </a:schemeClr>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14" name="Right Arrow 13"/>
          <p:cNvSpPr/>
          <p:nvPr/>
        </p:nvSpPr>
        <p:spPr>
          <a:xfrm>
            <a:off x="5978150" y="6247655"/>
            <a:ext cx="486161" cy="484632"/>
          </a:xfrm>
          <a:prstGeom prst="rightArrow">
            <a:avLst/>
          </a:prstGeom>
          <a:solidFill>
            <a:schemeClr val="accent6">
              <a:lumMod val="75000"/>
            </a:schemeClr>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15" name="Right Arrow 14"/>
          <p:cNvSpPr/>
          <p:nvPr/>
        </p:nvSpPr>
        <p:spPr>
          <a:xfrm>
            <a:off x="5953126" y="7061257"/>
            <a:ext cx="486161" cy="484632"/>
          </a:xfrm>
          <a:prstGeom prst="rightArrow">
            <a:avLst/>
          </a:prstGeom>
          <a:solidFill>
            <a:schemeClr val="accent6">
              <a:lumMod val="75000"/>
            </a:schemeClr>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215" name="Shape 215"/>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How to initiate ReSPECT</a:t>
            </a:r>
          </a:p>
        </p:txBody>
      </p:sp>
      <p:sp>
        <p:nvSpPr>
          <p:cNvPr id="216" name="Shape 216"/>
          <p:cNvSpPr/>
          <p:nvPr/>
        </p:nvSpPr>
        <p:spPr>
          <a:xfrm>
            <a:off x="253677" y="1606348"/>
            <a:ext cx="12442299" cy="5415072"/>
          </a:xfrm>
          <a:prstGeom prst="roundRect">
            <a:avLst>
              <a:gd name="adj" fmla="val 1707"/>
            </a:avLst>
          </a:prstGeom>
          <a:solidFill>
            <a:srgbClr val="FFFFFF"/>
          </a:solidFill>
          <a:ln w="12700">
            <a:miter lim="400000"/>
          </a:ln>
          <a:extLst>
            <a:ext uri="{C572A759-6A51-4108-AA02-DFA0A04FC94B}">
              <ma14:wrappingTextBoxFlag xmlns:ma14="http://schemas.microsoft.com/office/mac/drawingml/2011/main" xmlns="" val="1"/>
            </a:ext>
          </a:extLst>
        </p:spPr>
        <p:txBody>
          <a:bodyPr lIns="381000" tIns="381000" rIns="381000" bIns="381000"/>
          <a:lstStyle/>
          <a:p>
            <a:pPr algn="l" defTabSz="457200">
              <a:lnSpc>
                <a:spcPct val="130000"/>
              </a:lnSpc>
              <a:defRPr sz="2000" b="1">
                <a:solidFill>
                  <a:srgbClr val="56486A"/>
                </a:solidFill>
                <a:latin typeface="Helvetica"/>
                <a:ea typeface="Helvetica"/>
                <a:cs typeface="Helvetica"/>
                <a:sym typeface="Helvetica"/>
              </a:defRPr>
            </a:pPr>
            <a:r>
              <a:rPr sz="2800" dirty="0"/>
              <a:t>Use section 4 (purple) to record the following recommendations </a:t>
            </a:r>
            <a:br>
              <a:rPr sz="2800" dirty="0"/>
            </a:br>
            <a:r>
              <a:rPr sz="2800" dirty="0"/>
              <a:t>(agreed whenever possible):</a:t>
            </a:r>
            <a:endParaRPr lang="en-GB" sz="2800" dirty="0"/>
          </a:p>
          <a:p>
            <a:pPr algn="l" defTabSz="457200">
              <a:lnSpc>
                <a:spcPct val="130000"/>
              </a:lnSpc>
              <a:defRPr sz="2000" b="1">
                <a:solidFill>
                  <a:srgbClr val="56486A"/>
                </a:solidFill>
                <a:latin typeface="Helvetica"/>
                <a:ea typeface="Helvetica"/>
                <a:cs typeface="Helvetica"/>
                <a:sym typeface="Helvetica"/>
              </a:defRPr>
            </a:pPr>
            <a:endParaRPr sz="2000" dirty="0"/>
          </a:p>
          <a:p>
            <a:pPr marL="246944" indent="-246944" algn="l" defTabSz="457200">
              <a:lnSpc>
                <a:spcPct val="130000"/>
              </a:lnSpc>
              <a:buSzPct val="200000"/>
              <a:buChar char="•"/>
              <a:defRPr sz="2000">
                <a:solidFill>
                  <a:srgbClr val="56486A"/>
                </a:solidFill>
                <a:latin typeface="Helvetica"/>
                <a:ea typeface="Helvetica"/>
                <a:cs typeface="Helvetica"/>
                <a:sym typeface="Helvetica"/>
              </a:defRPr>
            </a:pPr>
            <a:r>
              <a:rPr sz="2200" dirty="0"/>
              <a:t>the main focus of treatment</a:t>
            </a:r>
            <a:endParaRPr lang="en-GB" sz="2200" dirty="0"/>
          </a:p>
          <a:p>
            <a:pPr algn="l" defTabSz="457200">
              <a:lnSpc>
                <a:spcPct val="130000"/>
              </a:lnSpc>
              <a:buSzPct val="200000"/>
              <a:defRPr sz="2000">
                <a:solidFill>
                  <a:srgbClr val="56486A"/>
                </a:solidFill>
                <a:latin typeface="Helvetica"/>
                <a:ea typeface="Helvetica"/>
                <a:cs typeface="Helvetica"/>
                <a:sym typeface="Helvetica"/>
              </a:defRPr>
            </a:pPr>
            <a:endParaRPr sz="800" dirty="0"/>
          </a:p>
          <a:p>
            <a:pPr marL="246944" indent="-246944" algn="l" defTabSz="457200">
              <a:lnSpc>
                <a:spcPct val="130000"/>
              </a:lnSpc>
              <a:buSzPct val="200000"/>
              <a:buChar char="•"/>
              <a:defRPr sz="2000">
                <a:solidFill>
                  <a:srgbClr val="56486A"/>
                </a:solidFill>
                <a:latin typeface="Helvetica"/>
                <a:ea typeface="Helvetica"/>
                <a:cs typeface="Helvetica"/>
                <a:sym typeface="Helvetica"/>
              </a:defRPr>
            </a:pPr>
            <a:r>
              <a:rPr sz="2200" dirty="0"/>
              <a:t>specific types of care and treatment </a:t>
            </a:r>
            <a:endParaRPr lang="en-GB" sz="2200" dirty="0"/>
          </a:p>
          <a:p>
            <a:pPr algn="l" defTabSz="457200">
              <a:lnSpc>
                <a:spcPct val="130000"/>
              </a:lnSpc>
              <a:buSzPct val="200000"/>
              <a:defRPr sz="2000">
                <a:solidFill>
                  <a:srgbClr val="56486A"/>
                </a:solidFill>
                <a:latin typeface="Helvetica"/>
                <a:ea typeface="Helvetica"/>
                <a:cs typeface="Helvetica"/>
                <a:sym typeface="Helvetica"/>
              </a:defRPr>
            </a:pPr>
            <a:r>
              <a:rPr lang="en-US" sz="2200" dirty="0"/>
              <a:t> </a:t>
            </a:r>
            <a:r>
              <a:rPr lang="en-GB" sz="2400" dirty="0"/>
              <a:t>▫ </a:t>
            </a:r>
            <a:r>
              <a:rPr sz="2200" dirty="0"/>
              <a:t>that the person would or would not want </a:t>
            </a:r>
            <a:endParaRPr lang="en-GB" sz="2200" dirty="0"/>
          </a:p>
          <a:p>
            <a:pPr algn="l" defTabSz="457200">
              <a:lnSpc>
                <a:spcPct val="130000"/>
              </a:lnSpc>
              <a:buSzPct val="200000"/>
              <a:defRPr sz="2000">
                <a:solidFill>
                  <a:srgbClr val="56486A"/>
                </a:solidFill>
                <a:latin typeface="Helvetica"/>
                <a:ea typeface="Helvetica"/>
                <a:cs typeface="Helvetica"/>
                <a:sym typeface="Helvetica"/>
              </a:defRPr>
            </a:pPr>
            <a:r>
              <a:rPr lang="en-US" sz="2200" dirty="0"/>
              <a:t> </a:t>
            </a:r>
            <a:r>
              <a:rPr lang="en-GB" sz="2400"/>
              <a:t>▫ </a:t>
            </a:r>
            <a:r>
              <a:rPr sz="2200"/>
              <a:t>that </a:t>
            </a:r>
            <a:r>
              <a:rPr sz="2200" dirty="0"/>
              <a:t>would not work in their situation</a:t>
            </a:r>
            <a:endParaRPr lang="en-GB" sz="2200" dirty="0"/>
          </a:p>
          <a:p>
            <a:pPr algn="l" defTabSz="457200">
              <a:lnSpc>
                <a:spcPct val="130000"/>
              </a:lnSpc>
              <a:buSzPct val="200000"/>
              <a:defRPr sz="2000">
                <a:solidFill>
                  <a:srgbClr val="56486A"/>
                </a:solidFill>
                <a:latin typeface="Helvetica"/>
                <a:ea typeface="Helvetica"/>
                <a:cs typeface="Helvetica"/>
                <a:sym typeface="Helvetica"/>
              </a:defRPr>
            </a:pPr>
            <a:endParaRPr sz="800" dirty="0"/>
          </a:p>
          <a:p>
            <a:pPr marL="246944" indent="-246944" algn="l" defTabSz="457200">
              <a:lnSpc>
                <a:spcPct val="130000"/>
              </a:lnSpc>
              <a:buSzPct val="200000"/>
              <a:buChar char="•"/>
              <a:defRPr sz="2000">
                <a:solidFill>
                  <a:srgbClr val="56486A"/>
                </a:solidFill>
                <a:latin typeface="Helvetica"/>
                <a:ea typeface="Helvetica"/>
                <a:cs typeface="Helvetica"/>
                <a:sym typeface="Helvetica"/>
              </a:defRPr>
            </a:pPr>
            <a:r>
              <a:rPr sz="2200" dirty="0"/>
              <a:t>whether or not attempted CPR is </a:t>
            </a:r>
            <a:endParaRPr lang="en-GB" sz="2200" dirty="0"/>
          </a:p>
          <a:p>
            <a:pPr algn="l" defTabSz="457200">
              <a:lnSpc>
                <a:spcPct val="130000"/>
              </a:lnSpc>
              <a:buSzPct val="200000"/>
              <a:defRPr sz="2000">
                <a:solidFill>
                  <a:srgbClr val="56486A"/>
                </a:solidFill>
                <a:latin typeface="Helvetica"/>
                <a:ea typeface="Helvetica"/>
                <a:cs typeface="Helvetica"/>
                <a:sym typeface="Helvetica"/>
              </a:defRPr>
            </a:pPr>
            <a:r>
              <a:rPr lang="en-US" sz="2200" dirty="0"/>
              <a:t>   </a:t>
            </a:r>
            <a:r>
              <a:rPr sz="2200" dirty="0"/>
              <a:t>recommended</a:t>
            </a:r>
          </a:p>
        </p:txBody>
      </p:sp>
      <p:pic>
        <p:nvPicPr>
          <p:cNvPr id="217" name="ReSPECT Form.pdf"/>
          <p:cNvPicPr>
            <a:picLocks noChangeAspect="1"/>
          </p:cNvPicPr>
          <p:nvPr/>
        </p:nvPicPr>
        <p:blipFill>
          <a:blip r:embed="rId2">
            <a:extLst/>
          </a:blip>
          <a:srcRect t="62495"/>
          <a:stretch>
            <a:fillRect/>
          </a:stretch>
        </p:blipFill>
        <p:spPr>
          <a:xfrm>
            <a:off x="6665345" y="3290387"/>
            <a:ext cx="5903976" cy="3128237"/>
          </a:xfrm>
          <a:prstGeom prst="rect">
            <a:avLst/>
          </a:prstGeom>
          <a:ln w="12700">
            <a:miter lim="400000"/>
          </a:ln>
        </p:spPr>
      </p:pic>
      <p:sp>
        <p:nvSpPr>
          <p:cNvPr id="218" name="Shape 218"/>
          <p:cNvSpPr/>
          <p:nvPr/>
        </p:nvSpPr>
        <p:spPr>
          <a:xfrm>
            <a:off x="253677" y="7234829"/>
            <a:ext cx="12442299" cy="2231427"/>
          </a:xfrm>
          <a:prstGeom prst="roundRect">
            <a:avLst>
              <a:gd name="adj" fmla="val 4141"/>
            </a:avLst>
          </a:prstGeom>
          <a:solidFill>
            <a:srgbClr val="FF99FF"/>
          </a:solidFill>
          <a:ln w="12700">
            <a:miter lim="400000"/>
          </a:ln>
          <a:extLst>
            <a:ext uri="{C572A759-6A51-4108-AA02-DFA0A04FC94B}">
              <ma14:wrappingTextBoxFlag xmlns:ma14="http://schemas.microsoft.com/office/mac/drawingml/2011/main" xmlns="" val="1"/>
            </a:ext>
          </a:extLst>
        </p:spPr>
        <p:txBody>
          <a:bodyPr lIns="381000" tIns="381000" rIns="381000" bIns="381000"/>
          <a:lstStyle>
            <a:lvl1pPr algn="l" defTabSz="457200">
              <a:lnSpc>
                <a:spcPct val="110000"/>
              </a:lnSpc>
              <a:defRPr sz="3000" b="1">
                <a:solidFill>
                  <a:srgbClr val="56486A"/>
                </a:solidFill>
                <a:latin typeface="Helvetica"/>
                <a:ea typeface="Helvetica"/>
                <a:cs typeface="Helvetica"/>
                <a:sym typeface="Helvetica"/>
              </a:defRPr>
            </a:lvl1pPr>
          </a:lstStyle>
          <a:p>
            <a:pPr algn="ctr"/>
            <a:r>
              <a:rPr dirty="0"/>
              <a:t>Remember - these recommendations will guide clinicians having to make immediate decisions in a crisis, so clarity and adequate detail are crucial</a:t>
            </a:r>
          </a:p>
        </p:txBody>
      </p:sp>
      <p:sp>
        <p:nvSpPr>
          <p:cNvPr id="9" name="Right Arrow 8"/>
          <p:cNvSpPr/>
          <p:nvPr/>
        </p:nvSpPr>
        <p:spPr>
          <a:xfrm>
            <a:off x="6048962" y="3586936"/>
            <a:ext cx="486161" cy="484632"/>
          </a:xfrm>
          <a:prstGeom prst="rightArrow">
            <a:avLst/>
          </a:prstGeom>
          <a:solidFill>
            <a:schemeClr val="accent6">
              <a:lumMod val="75000"/>
            </a:schemeClr>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10" name="Right Arrow 9"/>
          <p:cNvSpPr/>
          <p:nvPr/>
        </p:nvSpPr>
        <p:spPr>
          <a:xfrm>
            <a:off x="6048964" y="4612189"/>
            <a:ext cx="486161" cy="484632"/>
          </a:xfrm>
          <a:prstGeom prst="rightArrow">
            <a:avLst/>
          </a:prstGeom>
          <a:solidFill>
            <a:schemeClr val="accent6">
              <a:lumMod val="75000"/>
            </a:schemeClr>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FF"/>
              </a:solidFill>
              <a:effectLst/>
              <a:uFillTx/>
              <a:latin typeface="+mn-lt"/>
              <a:ea typeface="+mn-ea"/>
              <a:cs typeface="+mn-cs"/>
              <a:sym typeface="Helvetica Light"/>
            </a:endParaRPr>
          </a:p>
        </p:txBody>
      </p:sp>
      <p:sp>
        <p:nvSpPr>
          <p:cNvPr id="11" name="Right Arrow 10"/>
          <p:cNvSpPr/>
          <p:nvPr/>
        </p:nvSpPr>
        <p:spPr>
          <a:xfrm>
            <a:off x="6048963" y="5720844"/>
            <a:ext cx="486161" cy="484632"/>
          </a:xfrm>
          <a:prstGeom prst="rightArrow">
            <a:avLst/>
          </a:prstGeom>
          <a:solidFill>
            <a:schemeClr val="accent6">
              <a:lumMod val="75000"/>
            </a:schemeClr>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223" name="Shape 223"/>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How to initiate ReSPECT</a:t>
            </a:r>
          </a:p>
        </p:txBody>
      </p:sp>
      <p:sp>
        <p:nvSpPr>
          <p:cNvPr id="224" name="Shape 224"/>
          <p:cNvSpPr/>
          <p:nvPr/>
        </p:nvSpPr>
        <p:spPr>
          <a:xfrm>
            <a:off x="5274490" y="9069676"/>
            <a:ext cx="2400673"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
        <p:nvSpPr>
          <p:cNvPr id="225" name="Shape 225"/>
          <p:cNvSpPr/>
          <p:nvPr/>
        </p:nvSpPr>
        <p:spPr>
          <a:xfrm>
            <a:off x="253677" y="1606348"/>
            <a:ext cx="12442299" cy="7401778"/>
          </a:xfrm>
          <a:prstGeom prst="roundRect">
            <a:avLst>
              <a:gd name="adj" fmla="val 1248"/>
            </a:avLst>
          </a:prstGeom>
          <a:solidFill>
            <a:srgbClr val="FFFFFF"/>
          </a:solidFill>
          <a:ln w="12700">
            <a:miter lim="400000"/>
          </a:ln>
          <a:extLst>
            <a:ext uri="{C572A759-6A51-4108-AA02-DFA0A04FC94B}">
              <ma14:wrappingTextBoxFlag xmlns:ma14="http://schemas.microsoft.com/office/mac/drawingml/2011/main" xmlns="" val="1"/>
            </a:ext>
          </a:extLst>
        </p:spPr>
        <p:txBody>
          <a:bodyPr lIns="381000" tIns="381000" rIns="381000" bIns="381000"/>
          <a:lstStyle/>
          <a:p>
            <a:pPr algn="l" defTabSz="457200">
              <a:lnSpc>
                <a:spcPct val="110000"/>
              </a:lnSpc>
              <a:defRPr sz="3800">
                <a:solidFill>
                  <a:srgbClr val="56486A"/>
                </a:solidFill>
                <a:latin typeface="Helvetica"/>
                <a:ea typeface="Helvetica"/>
                <a:cs typeface="Helvetica"/>
                <a:sym typeface="Helvetica"/>
              </a:defRPr>
            </a:pPr>
            <a:endParaRPr lang="en-GB" dirty="0"/>
          </a:p>
          <a:p>
            <a:pPr algn="l" defTabSz="457200">
              <a:lnSpc>
                <a:spcPct val="110000"/>
              </a:lnSpc>
              <a:defRPr sz="3800">
                <a:solidFill>
                  <a:srgbClr val="56486A"/>
                </a:solidFill>
                <a:latin typeface="Helvetica"/>
                <a:ea typeface="Helvetica"/>
                <a:cs typeface="Helvetica"/>
                <a:sym typeface="Helvetica"/>
              </a:defRPr>
            </a:pPr>
            <a:r>
              <a:rPr dirty="0"/>
              <a:t>Having completed discussion, </a:t>
            </a:r>
            <a:br>
              <a:rPr dirty="0"/>
            </a:br>
            <a:r>
              <a:rPr dirty="0"/>
              <a:t>shared decision-making and </a:t>
            </a:r>
          </a:p>
          <a:p>
            <a:pPr algn="l" defTabSz="457200">
              <a:lnSpc>
                <a:spcPct val="110000"/>
              </a:lnSpc>
              <a:defRPr sz="3800">
                <a:solidFill>
                  <a:srgbClr val="56486A"/>
                </a:solidFill>
                <a:latin typeface="Helvetica"/>
                <a:ea typeface="Helvetica"/>
                <a:cs typeface="Helvetica"/>
                <a:sym typeface="Helvetica"/>
              </a:defRPr>
            </a:pPr>
            <a:r>
              <a:rPr dirty="0"/>
              <a:t>recording…</a:t>
            </a:r>
          </a:p>
          <a:p>
            <a:pPr algn="l" defTabSz="457200">
              <a:lnSpc>
                <a:spcPct val="110000"/>
              </a:lnSpc>
              <a:defRPr sz="3800" b="1">
                <a:solidFill>
                  <a:srgbClr val="56486A"/>
                </a:solidFill>
                <a:latin typeface="Helvetica"/>
                <a:ea typeface="Helvetica"/>
                <a:cs typeface="Helvetica"/>
                <a:sym typeface="Helvetica"/>
              </a:defRPr>
            </a:pPr>
            <a:endParaRPr dirty="0"/>
          </a:p>
          <a:p>
            <a:pPr algn="l" defTabSz="457200">
              <a:lnSpc>
                <a:spcPct val="110000"/>
              </a:lnSpc>
              <a:defRPr sz="3800">
                <a:solidFill>
                  <a:srgbClr val="56486A"/>
                </a:solidFill>
                <a:latin typeface="Helvetica"/>
                <a:ea typeface="Helvetica"/>
                <a:cs typeface="Helvetica"/>
                <a:sym typeface="Helvetica"/>
              </a:defRPr>
            </a:pPr>
            <a:r>
              <a:rPr dirty="0"/>
              <a:t>… turn over the form to verify </a:t>
            </a:r>
            <a:br>
              <a:rPr dirty="0"/>
            </a:br>
            <a:r>
              <a:rPr dirty="0"/>
              <a:t>the basis for the agreed </a:t>
            </a:r>
            <a:br>
              <a:rPr dirty="0"/>
            </a:br>
            <a:r>
              <a:rPr dirty="0"/>
              <a:t>recommendations</a:t>
            </a:r>
          </a:p>
        </p:txBody>
      </p:sp>
      <p:pic>
        <p:nvPicPr>
          <p:cNvPr id="226" name="ReSPECT For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90857" y="1794464"/>
            <a:ext cx="4119580" cy="5825694"/>
          </a:xfrm>
          <a:prstGeom prst="rect">
            <a:avLst/>
          </a:prstGeom>
          <a:ln w="12700">
            <a:miter lim="400000"/>
          </a:ln>
        </p:spPr>
      </p:pic>
      <p:sp>
        <p:nvSpPr>
          <p:cNvPr id="7" name="Right Arrow 6"/>
          <p:cNvSpPr/>
          <p:nvPr/>
        </p:nvSpPr>
        <p:spPr>
          <a:xfrm>
            <a:off x="7189002" y="4222679"/>
            <a:ext cx="486161" cy="484632"/>
          </a:xfrm>
          <a:prstGeom prst="rightArrow">
            <a:avLst/>
          </a:prstGeom>
          <a:solidFill>
            <a:schemeClr val="accent6">
              <a:lumMod val="75000"/>
            </a:schemeClr>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229" name="Shape 229"/>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How to initiate ReSPECT</a:t>
            </a:r>
          </a:p>
        </p:txBody>
      </p:sp>
      <p:sp>
        <p:nvSpPr>
          <p:cNvPr id="230" name="Shape 230"/>
          <p:cNvSpPr/>
          <p:nvPr/>
        </p:nvSpPr>
        <p:spPr>
          <a:xfrm>
            <a:off x="253677" y="1606348"/>
            <a:ext cx="12442299" cy="7401778"/>
          </a:xfrm>
          <a:prstGeom prst="roundRect">
            <a:avLst>
              <a:gd name="adj" fmla="val 1248"/>
            </a:avLst>
          </a:prstGeom>
          <a:solidFill>
            <a:srgbClr val="FFFFFF"/>
          </a:solidFill>
          <a:ln w="12700">
            <a:miter lim="400000"/>
          </a:ln>
        </p:spPr>
        <p:txBody>
          <a:bodyPr lIns="381000" tIns="381000" rIns="381000" bIns="381000"/>
          <a:lstStyle/>
          <a:p>
            <a:pPr algn="l" defTabSz="457200">
              <a:lnSpc>
                <a:spcPct val="130000"/>
              </a:lnSpc>
              <a:defRPr sz="3000">
                <a:solidFill>
                  <a:srgbClr val="56486A"/>
                </a:solidFill>
                <a:latin typeface="Helvetica"/>
                <a:ea typeface="Helvetica"/>
                <a:cs typeface="Helvetica"/>
                <a:sym typeface="Helvetica"/>
              </a:defRPr>
            </a:pPr>
            <a:endParaRPr/>
          </a:p>
        </p:txBody>
      </p:sp>
      <p:pic>
        <p:nvPicPr>
          <p:cNvPr id="231" name="ReSPECT For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721" y="2283861"/>
            <a:ext cx="4119580" cy="5825694"/>
          </a:xfrm>
          <a:prstGeom prst="rect">
            <a:avLst/>
          </a:prstGeom>
          <a:ln w="12700">
            <a:miter lim="400000"/>
          </a:ln>
        </p:spPr>
      </p:pic>
      <p:sp>
        <p:nvSpPr>
          <p:cNvPr id="232" name="Shape 232"/>
          <p:cNvSpPr/>
          <p:nvPr/>
        </p:nvSpPr>
        <p:spPr>
          <a:xfrm>
            <a:off x="5302063" y="9069676"/>
            <a:ext cx="2400674"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
        <p:nvSpPr>
          <p:cNvPr id="233" name="Shape 233"/>
          <p:cNvSpPr/>
          <p:nvPr/>
        </p:nvSpPr>
        <p:spPr>
          <a:xfrm>
            <a:off x="4726547" y="2159708"/>
            <a:ext cx="7843234" cy="6295057"/>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marL="370416" indent="-370416" algn="l" defTabSz="457200">
              <a:lnSpc>
                <a:spcPct val="130000"/>
              </a:lnSpc>
              <a:spcBef>
                <a:spcPts val="300"/>
              </a:spcBef>
              <a:buSzPct val="150000"/>
              <a:buChar char="•"/>
              <a:defRPr sz="3000">
                <a:solidFill>
                  <a:srgbClr val="56486A"/>
                </a:solidFill>
                <a:latin typeface="Helvetica"/>
                <a:ea typeface="Helvetica"/>
                <a:cs typeface="Helvetica"/>
                <a:sym typeface="Helvetica"/>
              </a:defRPr>
            </a:pPr>
            <a:r>
              <a:rPr sz="2800" dirty="0"/>
              <a:t>Be sure to complete sections 5-8 fully</a:t>
            </a:r>
            <a:endParaRPr lang="en-GB" sz="2800" dirty="0"/>
          </a:p>
          <a:p>
            <a:pPr algn="l" defTabSz="457200">
              <a:lnSpc>
                <a:spcPct val="130000"/>
              </a:lnSpc>
              <a:spcBef>
                <a:spcPts val="300"/>
              </a:spcBef>
              <a:buSzPct val="150000"/>
              <a:defRPr sz="3000">
                <a:solidFill>
                  <a:srgbClr val="56486A"/>
                </a:solidFill>
                <a:latin typeface="Helvetica"/>
                <a:ea typeface="Helvetica"/>
                <a:cs typeface="Helvetica"/>
                <a:sym typeface="Helvetica"/>
              </a:defRPr>
            </a:pPr>
            <a:endParaRPr lang="en-GB" sz="600" dirty="0"/>
          </a:p>
          <a:p>
            <a:pPr marL="370416" indent="-370416" algn="l" defTabSz="457200">
              <a:lnSpc>
                <a:spcPct val="130000"/>
              </a:lnSpc>
              <a:spcBef>
                <a:spcPts val="300"/>
              </a:spcBef>
              <a:buSzPct val="150000"/>
              <a:buChar char="•"/>
              <a:defRPr sz="3000">
                <a:solidFill>
                  <a:srgbClr val="56486A"/>
                </a:solidFill>
                <a:latin typeface="Helvetica"/>
                <a:ea typeface="Helvetica"/>
                <a:cs typeface="Helvetica"/>
                <a:sym typeface="Helvetica"/>
              </a:defRPr>
            </a:pPr>
            <a:r>
              <a:rPr sz="2800" dirty="0"/>
              <a:t>You must sign section 7 to confirm</a:t>
            </a:r>
            <a:r>
              <a:rPr lang="en-GB" sz="2800" dirty="0"/>
              <a:t> that all</a:t>
            </a:r>
            <a:br>
              <a:rPr sz="2800" dirty="0"/>
            </a:br>
            <a:r>
              <a:rPr sz="2800" dirty="0"/>
              <a:t>statements and recommendations are valid</a:t>
            </a:r>
            <a:endParaRPr lang="en-GB" sz="2800" dirty="0"/>
          </a:p>
          <a:p>
            <a:pPr algn="l" defTabSz="457200">
              <a:lnSpc>
                <a:spcPct val="130000"/>
              </a:lnSpc>
              <a:spcBef>
                <a:spcPts val="300"/>
              </a:spcBef>
              <a:buSzPct val="150000"/>
              <a:defRPr sz="3000">
                <a:solidFill>
                  <a:srgbClr val="56486A"/>
                </a:solidFill>
                <a:latin typeface="Helvetica"/>
                <a:ea typeface="Helvetica"/>
                <a:cs typeface="Helvetica"/>
                <a:sym typeface="Helvetica"/>
              </a:defRPr>
            </a:pPr>
            <a:endParaRPr sz="600" dirty="0"/>
          </a:p>
          <a:p>
            <a:pPr marL="370416" indent="-370416" algn="l" defTabSz="457200">
              <a:lnSpc>
                <a:spcPct val="130000"/>
              </a:lnSpc>
              <a:spcBef>
                <a:spcPts val="300"/>
              </a:spcBef>
              <a:buSzPct val="150000"/>
              <a:buChar char="•"/>
              <a:defRPr sz="3000">
                <a:solidFill>
                  <a:srgbClr val="56486A"/>
                </a:solidFill>
                <a:latin typeface="Helvetica"/>
                <a:ea typeface="Helvetica"/>
                <a:cs typeface="Helvetica"/>
                <a:sym typeface="Helvetica"/>
              </a:defRPr>
            </a:pPr>
            <a:r>
              <a:rPr sz="2800" dirty="0"/>
              <a:t>If you are not the senior responsible </a:t>
            </a:r>
            <a:r>
              <a:rPr lang="en-GB" sz="2800" dirty="0"/>
              <a:t>clinician</a:t>
            </a:r>
            <a:br>
              <a:rPr sz="2800" dirty="0"/>
            </a:br>
            <a:r>
              <a:rPr sz="2800" dirty="0"/>
              <a:t>make sure that they are aware and in agreement with this plan and its content</a:t>
            </a:r>
            <a:r>
              <a:rPr lang="en-GB" sz="2800" dirty="0"/>
              <a:t> -ensure</a:t>
            </a:r>
            <a:r>
              <a:rPr sz="2800" dirty="0"/>
              <a:t> that they sign to endorse it as soon as is practicable</a:t>
            </a:r>
            <a:endParaRPr lang="en-GB" sz="2800" dirty="0"/>
          </a:p>
          <a:p>
            <a:pPr algn="l" defTabSz="457200">
              <a:lnSpc>
                <a:spcPct val="130000"/>
              </a:lnSpc>
              <a:spcBef>
                <a:spcPts val="300"/>
              </a:spcBef>
              <a:buSzPct val="150000"/>
              <a:defRPr sz="3000">
                <a:solidFill>
                  <a:srgbClr val="56486A"/>
                </a:solidFill>
                <a:latin typeface="Helvetica"/>
                <a:ea typeface="Helvetica"/>
                <a:cs typeface="Helvetica"/>
                <a:sym typeface="Helvetica"/>
              </a:defRPr>
            </a:pPr>
            <a:endParaRPr sz="600" dirty="0"/>
          </a:p>
          <a:p>
            <a:pPr marL="370416" indent="-370416" algn="l" defTabSz="457200">
              <a:lnSpc>
                <a:spcPct val="130000"/>
              </a:lnSpc>
              <a:spcBef>
                <a:spcPts val="300"/>
              </a:spcBef>
              <a:buSzPct val="150000"/>
              <a:buChar char="•"/>
              <a:defRPr sz="3000">
                <a:solidFill>
                  <a:srgbClr val="56486A"/>
                </a:solidFill>
                <a:latin typeface="Helvetica"/>
                <a:ea typeface="Helvetica"/>
                <a:cs typeface="Helvetica"/>
                <a:sym typeface="Helvetica"/>
              </a:defRPr>
            </a:pPr>
            <a:r>
              <a:rPr sz="2800" dirty="0"/>
              <a:t>Leave section 9 blank for use by a </a:t>
            </a:r>
            <a:r>
              <a:rPr lang="en-GB" sz="2800" dirty="0"/>
              <a:t>clinician</a:t>
            </a:r>
            <a:br>
              <a:rPr sz="2800" dirty="0"/>
            </a:br>
            <a:r>
              <a:rPr sz="2800" dirty="0"/>
              <a:t>reviewing this </a:t>
            </a:r>
            <a:r>
              <a:rPr sz="2800" b="1" dirty="0"/>
              <a:t>ReSPECT</a:t>
            </a:r>
            <a:r>
              <a:rPr sz="2800" dirty="0"/>
              <a:t> at a future time</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235" name="Shape 235"/>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ReSPECT — </a:t>
            </a:r>
            <a:r>
              <a:rPr lang="en-GB" dirty="0"/>
              <a:t>re</a:t>
            </a:r>
            <a:r>
              <a:rPr dirty="0"/>
              <a:t>view</a:t>
            </a:r>
          </a:p>
        </p:txBody>
      </p:sp>
      <p:sp>
        <p:nvSpPr>
          <p:cNvPr id="236" name="Shape 236"/>
          <p:cNvSpPr/>
          <p:nvPr/>
        </p:nvSpPr>
        <p:spPr>
          <a:xfrm>
            <a:off x="253677" y="1606348"/>
            <a:ext cx="12442299" cy="7463328"/>
          </a:xfrm>
          <a:prstGeom prst="roundRect">
            <a:avLst>
              <a:gd name="adj" fmla="val 1248"/>
            </a:avLst>
          </a:prstGeom>
          <a:solidFill>
            <a:srgbClr val="FFFFFF"/>
          </a:solidFill>
          <a:ln w="12700">
            <a:miter lim="400000"/>
          </a:ln>
          <a:extLst>
            <a:ext uri="{C572A759-6A51-4108-AA02-DFA0A04FC94B}">
              <ma14:wrappingTextBoxFlag xmlns:ma14="http://schemas.microsoft.com/office/mac/drawingml/2011/main" xmlns="" val="1"/>
            </a:ext>
          </a:extLst>
        </p:spPr>
        <p:txBody>
          <a:bodyPr lIns="381000" tIns="381000" rIns="381000" bIns="381000"/>
          <a:lstStyle/>
          <a:p>
            <a:pPr marL="345722" indent="-345722" algn="l" defTabSz="457200">
              <a:lnSpc>
                <a:spcPct val="130000"/>
              </a:lnSpc>
              <a:buSzPct val="150000"/>
              <a:buChar char="•"/>
              <a:defRPr sz="3000">
                <a:solidFill>
                  <a:srgbClr val="56486A"/>
                </a:solidFill>
                <a:latin typeface="Helvetica"/>
                <a:ea typeface="Helvetica"/>
                <a:cs typeface="Helvetica"/>
                <a:sym typeface="Helvetica"/>
              </a:defRPr>
            </a:pPr>
            <a:r>
              <a:rPr sz="2800" dirty="0"/>
              <a:t>The recommendations on the form should be reviewed:</a:t>
            </a:r>
            <a:endParaRPr lang="en-GB" sz="2800" dirty="0"/>
          </a:p>
          <a:p>
            <a:pPr algn="l" defTabSz="457200">
              <a:lnSpc>
                <a:spcPct val="130000"/>
              </a:lnSpc>
              <a:buSzPct val="100000"/>
              <a:defRPr sz="3000">
                <a:solidFill>
                  <a:srgbClr val="56486A"/>
                </a:solidFill>
                <a:latin typeface="Helvetica"/>
                <a:ea typeface="Helvetica"/>
                <a:cs typeface="Helvetica"/>
                <a:sym typeface="Helvetica"/>
              </a:defRPr>
            </a:pPr>
            <a:r>
              <a:rPr lang="en-GB" sz="2800" dirty="0"/>
              <a:t>	 ▫  i</a:t>
            </a:r>
            <a:r>
              <a:rPr sz="2800" dirty="0"/>
              <a:t>f the person or those close to them requests this</a:t>
            </a:r>
            <a:endParaRPr lang="en-GB" sz="2800" dirty="0"/>
          </a:p>
          <a:p>
            <a:pPr algn="l" defTabSz="457200">
              <a:lnSpc>
                <a:spcPct val="130000"/>
              </a:lnSpc>
              <a:buSzPct val="100000"/>
              <a:defRPr sz="3000">
                <a:solidFill>
                  <a:srgbClr val="56486A"/>
                </a:solidFill>
                <a:latin typeface="Helvetica"/>
                <a:ea typeface="Helvetica"/>
                <a:cs typeface="Helvetica"/>
                <a:sym typeface="Helvetica"/>
              </a:defRPr>
            </a:pPr>
            <a:r>
              <a:rPr lang="en-GB" sz="2800" dirty="0"/>
              <a:t>	 ▫  i</a:t>
            </a:r>
            <a:r>
              <a:rPr sz="2800" dirty="0"/>
              <a:t>f the person’s condition changes</a:t>
            </a:r>
            <a:endParaRPr lang="en-GB" sz="2800" dirty="0"/>
          </a:p>
          <a:p>
            <a:pPr algn="l" defTabSz="457200">
              <a:lnSpc>
                <a:spcPct val="130000"/>
              </a:lnSpc>
              <a:buSzPct val="100000"/>
              <a:defRPr sz="3000">
                <a:solidFill>
                  <a:srgbClr val="56486A"/>
                </a:solidFill>
                <a:latin typeface="Helvetica"/>
                <a:ea typeface="Helvetica"/>
                <a:cs typeface="Helvetica"/>
                <a:sym typeface="Helvetica"/>
              </a:defRPr>
            </a:pPr>
            <a:r>
              <a:rPr lang="en-GB" sz="2800" dirty="0"/>
              <a:t>	 ▫  i</a:t>
            </a:r>
            <a:r>
              <a:rPr sz="2800" dirty="0"/>
              <a:t>f the person moves from one care setting to another </a:t>
            </a:r>
            <a:br>
              <a:rPr sz="2800" dirty="0"/>
            </a:br>
            <a:r>
              <a:rPr lang="en-GB" sz="2800" dirty="0"/>
              <a:t> 	     </a:t>
            </a:r>
            <a:r>
              <a:rPr sz="2800" dirty="0"/>
              <a:t>(including in-hospital transfer e.g. to or from ICU</a:t>
            </a:r>
            <a:r>
              <a:rPr lang="en-GB" sz="2800" dirty="0"/>
              <a:t>)</a:t>
            </a:r>
          </a:p>
          <a:p>
            <a:pPr marL="457200" indent="-457200" algn="l" defTabSz="457200">
              <a:lnSpc>
                <a:spcPct val="130000"/>
              </a:lnSpc>
              <a:buSzPct val="100000"/>
              <a:buFont typeface="Courier New" panose="02070309020205020404" pitchFamily="49" charset="0"/>
              <a:buChar char="o"/>
              <a:defRPr sz="3000">
                <a:solidFill>
                  <a:srgbClr val="56486A"/>
                </a:solidFill>
                <a:latin typeface="Helvetica"/>
                <a:ea typeface="Helvetica"/>
                <a:cs typeface="Helvetica"/>
                <a:sym typeface="Helvetica"/>
              </a:defRPr>
            </a:pPr>
            <a:endParaRPr sz="800" dirty="0"/>
          </a:p>
          <a:p>
            <a:pPr marL="370416" lvl="1" indent="-370416" algn="l" defTabSz="457200">
              <a:lnSpc>
                <a:spcPct val="130000"/>
              </a:lnSpc>
              <a:buSzPct val="150000"/>
              <a:buChar char="•"/>
              <a:defRPr sz="3000">
                <a:solidFill>
                  <a:srgbClr val="56486A"/>
                </a:solidFill>
                <a:latin typeface="Helvetica"/>
                <a:ea typeface="Helvetica"/>
                <a:cs typeface="Helvetica"/>
                <a:sym typeface="Helvetica"/>
              </a:defRPr>
            </a:pPr>
            <a:r>
              <a:rPr sz="2800" dirty="0"/>
              <a:t>Consider carefully whether the person (or if they lack capacity their representatives) should be involved – if in doubt, involve them</a:t>
            </a:r>
            <a:endParaRPr lang="en-GB" sz="2800" dirty="0"/>
          </a:p>
          <a:p>
            <a:pPr marL="370416" lvl="1" indent="-370416" algn="l" defTabSz="457200">
              <a:lnSpc>
                <a:spcPct val="130000"/>
              </a:lnSpc>
              <a:buSzPct val="150000"/>
              <a:buChar char="•"/>
              <a:defRPr sz="3000">
                <a:solidFill>
                  <a:srgbClr val="56486A"/>
                </a:solidFill>
                <a:latin typeface="Helvetica"/>
                <a:ea typeface="Helvetica"/>
                <a:cs typeface="Helvetica"/>
                <a:sym typeface="Helvetica"/>
              </a:defRPr>
            </a:pPr>
            <a:endParaRPr sz="800" dirty="0"/>
          </a:p>
          <a:p>
            <a:pPr marL="345722" lvl="1" indent="-345722" algn="l" defTabSz="457200">
              <a:lnSpc>
                <a:spcPct val="130000"/>
              </a:lnSpc>
              <a:buSzPct val="150000"/>
              <a:buChar char="•"/>
              <a:defRPr sz="3000">
                <a:solidFill>
                  <a:srgbClr val="56486A"/>
                </a:solidFill>
                <a:latin typeface="Helvetica"/>
                <a:ea typeface="Helvetica"/>
                <a:cs typeface="Helvetica"/>
                <a:sym typeface="Helvetica"/>
              </a:defRPr>
            </a:pPr>
            <a:r>
              <a:rPr sz="2800" dirty="0"/>
              <a:t>Frequency of review of </a:t>
            </a:r>
            <a:r>
              <a:rPr sz="2800" b="1" dirty="0"/>
              <a:t>ReSPECT</a:t>
            </a:r>
            <a:r>
              <a:rPr sz="2800" dirty="0"/>
              <a:t> recommendations is determined by each individual circumstance – e.g. frequent review in an acute illness but not in an advanced, irreversible terminal illness</a:t>
            </a:r>
            <a:endParaRPr lang="en-GB" sz="2800" dirty="0"/>
          </a:p>
          <a:p>
            <a:pPr marL="345722" lvl="1" indent="-345722" algn="l" defTabSz="457200">
              <a:lnSpc>
                <a:spcPct val="130000"/>
              </a:lnSpc>
              <a:buSzPct val="150000"/>
              <a:buChar char="•"/>
              <a:defRPr sz="3000">
                <a:solidFill>
                  <a:srgbClr val="56486A"/>
                </a:solidFill>
                <a:latin typeface="Helvetica"/>
                <a:ea typeface="Helvetica"/>
                <a:cs typeface="Helvetica"/>
                <a:sym typeface="Helvetica"/>
              </a:defRPr>
            </a:pPr>
            <a:endParaRPr sz="800" dirty="0"/>
          </a:p>
          <a:p>
            <a:pPr marL="345722" lvl="1" indent="-345722" algn="l" defTabSz="457200">
              <a:lnSpc>
                <a:spcPct val="130000"/>
              </a:lnSpc>
              <a:buSzPct val="150000"/>
              <a:buChar char="•"/>
              <a:defRPr sz="3000">
                <a:solidFill>
                  <a:srgbClr val="56486A"/>
                </a:solidFill>
                <a:latin typeface="Helvetica"/>
                <a:ea typeface="Helvetica"/>
                <a:cs typeface="Helvetica"/>
                <a:sym typeface="Helvetica"/>
              </a:defRPr>
            </a:pPr>
            <a:r>
              <a:rPr dirty="0"/>
              <a:t>Consider this option at each clinical assessment</a:t>
            </a:r>
          </a:p>
        </p:txBody>
      </p:sp>
      <p:sp>
        <p:nvSpPr>
          <p:cNvPr id="237" name="Shape 237"/>
          <p:cNvSpPr/>
          <p:nvPr/>
        </p:nvSpPr>
        <p:spPr>
          <a:xfrm>
            <a:off x="5302063" y="9069676"/>
            <a:ext cx="2400674"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239" name="Shape 239"/>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err="1"/>
              <a:t>ReSPECT</a:t>
            </a:r>
            <a:r>
              <a:rPr dirty="0"/>
              <a:t> — who keeps it?</a:t>
            </a:r>
          </a:p>
        </p:txBody>
      </p:sp>
      <p:sp>
        <p:nvSpPr>
          <p:cNvPr id="240" name="Shape 240"/>
          <p:cNvSpPr/>
          <p:nvPr/>
        </p:nvSpPr>
        <p:spPr>
          <a:xfrm>
            <a:off x="253677" y="1606348"/>
            <a:ext cx="12497446" cy="7401778"/>
          </a:xfrm>
          <a:prstGeom prst="roundRect">
            <a:avLst>
              <a:gd name="adj" fmla="val 1248"/>
            </a:avLst>
          </a:prstGeom>
          <a:solidFill>
            <a:srgbClr val="FFFFFF"/>
          </a:solidFill>
          <a:ln w="12700">
            <a:miter lim="400000"/>
          </a:ln>
        </p:spPr>
        <p:txBody>
          <a:bodyPr lIns="381000" tIns="381000" rIns="381000" bIns="381000"/>
          <a:lstStyle/>
          <a:p>
            <a:pPr marL="370416" marR="2679700" indent="-370416" algn="l" defTabSz="457200">
              <a:lnSpc>
                <a:spcPct val="130000"/>
              </a:lnSpc>
              <a:buSzPct val="200000"/>
              <a:buChar char="•"/>
              <a:defRPr sz="2800">
                <a:solidFill>
                  <a:srgbClr val="56486A"/>
                </a:solidFill>
                <a:latin typeface="Helvetica"/>
                <a:ea typeface="Helvetica"/>
                <a:cs typeface="Helvetica"/>
                <a:sym typeface="Helvetica"/>
              </a:defRPr>
            </a:pPr>
            <a:endParaRPr/>
          </a:p>
        </p:txBody>
      </p:sp>
      <p:pic>
        <p:nvPicPr>
          <p:cNvPr id="241" name="ReSPECT Form.png"/>
          <p:cNvPicPr>
            <a:picLocks noChangeAspect="1"/>
          </p:cNvPicPr>
          <p:nvPr/>
        </p:nvPicPr>
        <p:blipFill>
          <a:blip r:embed="rId2">
            <a:extLst/>
          </a:blip>
          <a:stretch>
            <a:fillRect/>
          </a:stretch>
        </p:blipFill>
        <p:spPr>
          <a:xfrm>
            <a:off x="562545" y="1898864"/>
            <a:ext cx="2364379" cy="3343498"/>
          </a:xfrm>
          <a:prstGeom prst="rect">
            <a:avLst/>
          </a:prstGeom>
          <a:ln w="12700">
            <a:miter lim="400000"/>
          </a:ln>
        </p:spPr>
      </p:pic>
      <p:sp>
        <p:nvSpPr>
          <p:cNvPr id="242" name="Shape 242"/>
          <p:cNvSpPr/>
          <p:nvPr/>
        </p:nvSpPr>
        <p:spPr>
          <a:xfrm>
            <a:off x="5302063" y="9069676"/>
            <a:ext cx="2400674"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
        <p:nvSpPr>
          <p:cNvPr id="243" name="Shape 243"/>
          <p:cNvSpPr/>
          <p:nvPr/>
        </p:nvSpPr>
        <p:spPr>
          <a:xfrm>
            <a:off x="3098454" y="1791330"/>
            <a:ext cx="9481138" cy="6704399"/>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370416" indent="-370416" algn="l" defTabSz="457200">
              <a:lnSpc>
                <a:spcPct val="130000"/>
              </a:lnSpc>
              <a:buSzPct val="150000"/>
              <a:buChar char="•"/>
              <a:defRPr sz="3000">
                <a:solidFill>
                  <a:srgbClr val="56486A"/>
                </a:solidFill>
                <a:latin typeface="Helvetica"/>
                <a:ea typeface="Helvetica"/>
                <a:cs typeface="Helvetica"/>
                <a:sym typeface="Helvetica"/>
              </a:defRPr>
            </a:pPr>
            <a:r>
              <a:rPr sz="2800" dirty="0"/>
              <a:t>The recommendations on the form are (whenever possible) shared decisions, made for the benefit of the person to try to ensure that future decisions about their care are in their best interests</a:t>
            </a:r>
            <a:endParaRPr lang="en-GB" sz="2800" dirty="0"/>
          </a:p>
          <a:p>
            <a:pPr algn="l" defTabSz="457200">
              <a:lnSpc>
                <a:spcPct val="130000"/>
              </a:lnSpc>
              <a:buSzPct val="150000"/>
              <a:defRPr sz="3000">
                <a:solidFill>
                  <a:srgbClr val="56486A"/>
                </a:solidFill>
                <a:latin typeface="Helvetica"/>
                <a:ea typeface="Helvetica"/>
                <a:cs typeface="Helvetica"/>
                <a:sym typeface="Helvetica"/>
              </a:defRPr>
            </a:pPr>
            <a:endParaRPr sz="800" dirty="0"/>
          </a:p>
          <a:p>
            <a:pPr marL="370416" indent="-370416" algn="l" defTabSz="457200">
              <a:lnSpc>
                <a:spcPct val="130000"/>
              </a:lnSpc>
              <a:buSzPct val="150000"/>
              <a:buChar char="•"/>
              <a:defRPr sz="3000">
                <a:solidFill>
                  <a:srgbClr val="56486A"/>
                </a:solidFill>
                <a:latin typeface="Helvetica"/>
                <a:ea typeface="Helvetica"/>
                <a:cs typeface="Helvetica"/>
                <a:sym typeface="Helvetica"/>
              </a:defRPr>
            </a:pPr>
            <a:r>
              <a:rPr sz="2800" dirty="0"/>
              <a:t>Paper versions of the form should be kept by or with the person and should be accessible immediately to any clinician needing to make an immediate decision in a crisis</a:t>
            </a:r>
            <a:endParaRPr lang="en-GB" sz="2800" dirty="0"/>
          </a:p>
          <a:p>
            <a:pPr algn="l" defTabSz="457200">
              <a:lnSpc>
                <a:spcPct val="130000"/>
              </a:lnSpc>
              <a:buSzPct val="150000"/>
              <a:defRPr sz="3000">
                <a:solidFill>
                  <a:srgbClr val="56486A"/>
                </a:solidFill>
                <a:latin typeface="Helvetica"/>
                <a:ea typeface="Helvetica"/>
                <a:cs typeface="Helvetica"/>
                <a:sym typeface="Helvetica"/>
              </a:defRPr>
            </a:pPr>
            <a:endParaRPr sz="800" dirty="0"/>
          </a:p>
          <a:p>
            <a:pPr marL="370416" indent="-370416" algn="l" defTabSz="457200">
              <a:lnSpc>
                <a:spcPct val="130000"/>
              </a:lnSpc>
              <a:buSzPct val="150000"/>
              <a:buChar char="•"/>
              <a:defRPr sz="3000">
                <a:solidFill>
                  <a:srgbClr val="56486A"/>
                </a:solidFill>
                <a:latin typeface="Helvetica"/>
                <a:ea typeface="Helvetica"/>
                <a:cs typeface="Helvetica"/>
                <a:sym typeface="Helvetica"/>
              </a:defRPr>
            </a:pPr>
            <a:r>
              <a:rPr sz="2800" dirty="0"/>
              <a:t>Electronic versions must be similarly accessible </a:t>
            </a:r>
            <a:endParaRPr lang="en-GB" sz="2800" dirty="0"/>
          </a:p>
          <a:p>
            <a:pPr algn="l" defTabSz="457200">
              <a:lnSpc>
                <a:spcPct val="130000"/>
              </a:lnSpc>
              <a:buSzPct val="150000"/>
              <a:defRPr sz="3000">
                <a:solidFill>
                  <a:srgbClr val="56486A"/>
                </a:solidFill>
                <a:latin typeface="Helvetica"/>
                <a:ea typeface="Helvetica"/>
                <a:cs typeface="Helvetica"/>
                <a:sym typeface="Helvetica"/>
              </a:defRPr>
            </a:pPr>
            <a:endParaRPr sz="800" dirty="0"/>
          </a:p>
          <a:p>
            <a:pPr marL="370416" indent="-370416" algn="l" defTabSz="457200">
              <a:lnSpc>
                <a:spcPct val="130000"/>
              </a:lnSpc>
              <a:buSzPct val="150000"/>
              <a:buChar char="•"/>
              <a:defRPr sz="3000">
                <a:solidFill>
                  <a:srgbClr val="56486A"/>
                </a:solidFill>
                <a:latin typeface="Helvetica"/>
                <a:ea typeface="Helvetica"/>
                <a:cs typeface="Helvetica"/>
                <a:sym typeface="Helvetica"/>
              </a:defRPr>
            </a:pPr>
            <a:r>
              <a:rPr sz="2800" dirty="0"/>
              <a:t>Local systems must ensure that all versions are included in any cancellation or change to a </a:t>
            </a:r>
            <a:r>
              <a:rPr sz="2800" b="1" dirty="0"/>
              <a:t>ReSPECT</a:t>
            </a:r>
            <a:r>
              <a:rPr sz="2800" dirty="0"/>
              <a:t> form</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245" name="Shape 245"/>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ReSPECT — </a:t>
            </a:r>
            <a:r>
              <a:rPr lang="en-GB" dirty="0"/>
              <a:t>summary</a:t>
            </a:r>
            <a:endParaRPr dirty="0"/>
          </a:p>
        </p:txBody>
      </p:sp>
      <p:sp>
        <p:nvSpPr>
          <p:cNvPr id="246" name="Shape 246"/>
          <p:cNvSpPr/>
          <p:nvPr/>
        </p:nvSpPr>
        <p:spPr>
          <a:xfrm>
            <a:off x="253677" y="1606348"/>
            <a:ext cx="12442299" cy="7401778"/>
          </a:xfrm>
          <a:prstGeom prst="roundRect">
            <a:avLst>
              <a:gd name="adj" fmla="val 1248"/>
            </a:avLst>
          </a:prstGeom>
          <a:solidFill>
            <a:srgbClr val="FFFFFF"/>
          </a:solidFill>
          <a:ln w="12700">
            <a:miter lim="400000"/>
          </a:ln>
          <a:extLst>
            <a:ext uri="{C572A759-6A51-4108-AA02-DFA0A04FC94B}">
              <ma14:wrappingTextBoxFlag xmlns:ma14="http://schemas.microsoft.com/office/mac/drawingml/2011/main" xmlns="" val="1"/>
            </a:ext>
          </a:extLst>
        </p:spPr>
        <p:txBody>
          <a:bodyPr lIns="381000" tIns="381000" rIns="381000" bIns="381000"/>
          <a:lstStyle/>
          <a:p>
            <a:pPr marL="370416" indent="-370416" algn="l" defTabSz="457200">
              <a:lnSpc>
                <a:spcPct val="130000"/>
              </a:lnSpc>
              <a:buSzPct val="150000"/>
              <a:buChar char="•"/>
              <a:defRPr sz="3000">
                <a:solidFill>
                  <a:srgbClr val="56486A"/>
                </a:solidFill>
                <a:latin typeface="Helvetica"/>
                <a:ea typeface="Helvetica"/>
                <a:cs typeface="Helvetica"/>
                <a:sym typeface="Helvetica"/>
              </a:defRPr>
            </a:pPr>
            <a:r>
              <a:rPr dirty="0"/>
              <a:t>Use </a:t>
            </a:r>
            <a:r>
              <a:rPr b="1" dirty="0"/>
              <a:t>ReSPECT</a:t>
            </a:r>
            <a:r>
              <a:rPr dirty="0"/>
              <a:t> to help you with good communication, </a:t>
            </a:r>
            <a:br>
              <a:rPr dirty="0"/>
            </a:br>
            <a:r>
              <a:rPr dirty="0"/>
              <a:t>decision-making and documentation </a:t>
            </a:r>
            <a:endParaRPr lang="en-GB" dirty="0"/>
          </a:p>
          <a:p>
            <a:pPr algn="l" defTabSz="457200">
              <a:lnSpc>
                <a:spcPct val="130000"/>
              </a:lnSpc>
              <a:buSzPct val="150000"/>
              <a:defRPr sz="3000">
                <a:solidFill>
                  <a:srgbClr val="56486A"/>
                </a:solidFill>
                <a:latin typeface="Helvetica"/>
                <a:ea typeface="Helvetica"/>
                <a:cs typeface="Helvetica"/>
                <a:sym typeface="Helvetica"/>
              </a:defRPr>
            </a:pPr>
            <a:endParaRPr sz="1200" dirty="0"/>
          </a:p>
          <a:p>
            <a:pPr marL="370416" indent="-370416" algn="l" defTabSz="457200">
              <a:lnSpc>
                <a:spcPct val="130000"/>
              </a:lnSpc>
              <a:buSzPct val="150000"/>
              <a:buChar char="•"/>
              <a:defRPr sz="3000">
                <a:solidFill>
                  <a:srgbClr val="56486A"/>
                </a:solidFill>
                <a:latin typeface="Helvetica"/>
                <a:ea typeface="Helvetica"/>
                <a:cs typeface="Helvetica"/>
                <a:sym typeface="Helvetica"/>
              </a:defRPr>
            </a:pPr>
            <a:r>
              <a:rPr dirty="0"/>
              <a:t>Start with a conversation with the person</a:t>
            </a:r>
            <a:r>
              <a:rPr lang="en-GB" dirty="0"/>
              <a:t> or - in the case of a child - their parent(s)</a:t>
            </a:r>
          </a:p>
          <a:p>
            <a:pPr algn="l" defTabSz="457200">
              <a:lnSpc>
                <a:spcPct val="130000"/>
              </a:lnSpc>
              <a:buSzPct val="150000"/>
              <a:defRPr sz="3000">
                <a:solidFill>
                  <a:srgbClr val="56486A"/>
                </a:solidFill>
                <a:latin typeface="Helvetica"/>
                <a:ea typeface="Helvetica"/>
                <a:cs typeface="Helvetica"/>
                <a:sym typeface="Helvetica"/>
              </a:defRPr>
            </a:pPr>
            <a:endParaRPr sz="1200" dirty="0"/>
          </a:p>
          <a:p>
            <a:pPr marL="370416" indent="-370416" algn="l" defTabSz="457200">
              <a:lnSpc>
                <a:spcPct val="130000"/>
              </a:lnSpc>
              <a:buSzPct val="150000"/>
              <a:buChar char="•"/>
              <a:defRPr sz="3000">
                <a:solidFill>
                  <a:srgbClr val="56486A"/>
                </a:solidFill>
                <a:latin typeface="Helvetica"/>
                <a:ea typeface="Helvetica"/>
                <a:cs typeface="Helvetica"/>
                <a:sym typeface="Helvetica"/>
              </a:defRPr>
            </a:pPr>
            <a:r>
              <a:rPr dirty="0"/>
              <a:t>Aim to make shared decisions whenever possible</a:t>
            </a:r>
            <a:endParaRPr lang="en-GB" dirty="0"/>
          </a:p>
          <a:p>
            <a:pPr algn="l" defTabSz="457200">
              <a:lnSpc>
                <a:spcPct val="130000"/>
              </a:lnSpc>
              <a:buSzPct val="150000"/>
              <a:defRPr sz="3000">
                <a:solidFill>
                  <a:srgbClr val="56486A"/>
                </a:solidFill>
                <a:latin typeface="Helvetica"/>
                <a:ea typeface="Helvetica"/>
                <a:cs typeface="Helvetica"/>
                <a:sym typeface="Helvetica"/>
              </a:defRPr>
            </a:pPr>
            <a:endParaRPr sz="1200" dirty="0"/>
          </a:p>
          <a:p>
            <a:pPr marL="370416" indent="-370416" algn="l" defTabSz="457200">
              <a:lnSpc>
                <a:spcPct val="130000"/>
              </a:lnSpc>
              <a:buSzPct val="150000"/>
              <a:buChar char="•"/>
              <a:defRPr sz="3000">
                <a:solidFill>
                  <a:srgbClr val="56486A"/>
                </a:solidFill>
                <a:latin typeface="Helvetica"/>
                <a:ea typeface="Helvetica"/>
                <a:cs typeface="Helvetica"/>
                <a:sym typeface="Helvetica"/>
              </a:defRPr>
            </a:pPr>
            <a:r>
              <a:rPr dirty="0"/>
              <a:t>Work through </a:t>
            </a:r>
            <a:r>
              <a:rPr b="1" dirty="0"/>
              <a:t>ReSPECT</a:t>
            </a:r>
            <a:r>
              <a:rPr dirty="0"/>
              <a:t> systematically to establish:</a:t>
            </a:r>
            <a:endParaRPr lang="en-GB" dirty="0"/>
          </a:p>
          <a:p>
            <a:pPr algn="l" defTabSz="457200">
              <a:lnSpc>
                <a:spcPct val="130000"/>
              </a:lnSpc>
              <a:buSzPct val="100000"/>
              <a:defRPr sz="3000">
                <a:solidFill>
                  <a:srgbClr val="56486A"/>
                </a:solidFill>
                <a:latin typeface="Helvetica"/>
                <a:ea typeface="Helvetica"/>
                <a:cs typeface="Helvetica"/>
                <a:sym typeface="Helvetica"/>
              </a:defRPr>
            </a:pPr>
            <a:r>
              <a:rPr lang="en-GB" dirty="0"/>
              <a:t>	</a:t>
            </a:r>
            <a:r>
              <a:rPr lang="en-GB" sz="3000" dirty="0"/>
              <a:t> ▫  </a:t>
            </a:r>
            <a:r>
              <a:rPr lang="en-GB" dirty="0"/>
              <a:t>t</a:t>
            </a:r>
            <a:r>
              <a:rPr dirty="0"/>
              <a:t>he background to the recommendations</a:t>
            </a:r>
            <a:endParaRPr lang="en-GB" dirty="0"/>
          </a:p>
          <a:p>
            <a:pPr algn="l" defTabSz="457200">
              <a:lnSpc>
                <a:spcPct val="130000"/>
              </a:lnSpc>
              <a:buSzPct val="100000"/>
              <a:defRPr sz="3000">
                <a:solidFill>
                  <a:srgbClr val="56486A"/>
                </a:solidFill>
                <a:latin typeface="Helvetica"/>
                <a:ea typeface="Helvetica"/>
                <a:cs typeface="Helvetica"/>
                <a:sym typeface="Helvetica"/>
              </a:defRPr>
            </a:pPr>
            <a:r>
              <a:rPr lang="en-GB" dirty="0"/>
              <a:t>	</a:t>
            </a:r>
            <a:r>
              <a:rPr lang="en-GB" sz="3000" dirty="0"/>
              <a:t> ▫  </a:t>
            </a:r>
            <a:r>
              <a:rPr lang="en-GB" dirty="0"/>
              <a:t>t</a:t>
            </a:r>
            <a:r>
              <a:rPr dirty="0"/>
              <a:t>he person’s preferences for care and treatment</a:t>
            </a:r>
            <a:endParaRPr lang="en-GB" dirty="0"/>
          </a:p>
          <a:p>
            <a:pPr algn="l" defTabSz="457200">
              <a:lnSpc>
                <a:spcPct val="130000"/>
              </a:lnSpc>
              <a:buSzPct val="100000"/>
              <a:defRPr sz="3000">
                <a:solidFill>
                  <a:srgbClr val="56486A"/>
                </a:solidFill>
                <a:latin typeface="Helvetica"/>
                <a:ea typeface="Helvetica"/>
                <a:cs typeface="Helvetica"/>
                <a:sym typeface="Helvetica"/>
              </a:defRPr>
            </a:pPr>
            <a:r>
              <a:rPr lang="en-GB" dirty="0"/>
              <a:t>	</a:t>
            </a:r>
            <a:r>
              <a:rPr lang="en-GB" sz="3000" dirty="0"/>
              <a:t> ▫  </a:t>
            </a:r>
            <a:r>
              <a:rPr lang="en-GB" dirty="0"/>
              <a:t>a</a:t>
            </a:r>
            <a:r>
              <a:rPr dirty="0"/>
              <a:t>greed (whenever possible) clinical recommendations</a:t>
            </a:r>
            <a:endParaRPr lang="en-GB" dirty="0"/>
          </a:p>
          <a:p>
            <a:pPr algn="l" defTabSz="457200">
              <a:lnSpc>
                <a:spcPct val="130000"/>
              </a:lnSpc>
              <a:buSzPct val="150000"/>
              <a:defRPr sz="3000">
                <a:solidFill>
                  <a:srgbClr val="56486A"/>
                </a:solidFill>
                <a:latin typeface="Helvetica"/>
                <a:ea typeface="Helvetica"/>
                <a:cs typeface="Helvetica"/>
                <a:sym typeface="Helvetica"/>
              </a:defRPr>
            </a:pPr>
            <a:endParaRPr sz="1200" dirty="0"/>
          </a:p>
          <a:p>
            <a:pPr marL="370416" indent="-370416" algn="l" defTabSz="457200">
              <a:lnSpc>
                <a:spcPct val="130000"/>
              </a:lnSpc>
              <a:buSzPct val="150000"/>
              <a:buChar char="•"/>
              <a:defRPr sz="3000">
                <a:solidFill>
                  <a:srgbClr val="56486A"/>
                </a:solidFill>
                <a:latin typeface="Helvetica"/>
                <a:ea typeface="Helvetica"/>
                <a:cs typeface="Helvetica"/>
                <a:sym typeface="Helvetica"/>
              </a:defRPr>
            </a:pPr>
            <a:r>
              <a:rPr dirty="0"/>
              <a:t>Review </a:t>
            </a:r>
            <a:r>
              <a:rPr b="1" dirty="0"/>
              <a:t>ReSPECT</a:t>
            </a:r>
            <a:r>
              <a:rPr dirty="0"/>
              <a:t> recommendations according to individual needs </a:t>
            </a:r>
          </a:p>
        </p:txBody>
      </p:sp>
      <p:sp>
        <p:nvSpPr>
          <p:cNvPr id="247" name="Shape 247"/>
          <p:cNvSpPr/>
          <p:nvPr/>
        </p:nvSpPr>
        <p:spPr>
          <a:xfrm>
            <a:off x="5302063" y="9069676"/>
            <a:ext cx="2400674"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927CB8"/>
        </a:solidFill>
        <a:effectLst/>
      </p:bgPr>
    </p:bg>
    <p:spTree>
      <p:nvGrpSpPr>
        <p:cNvPr id="1" name=""/>
        <p:cNvGrpSpPr/>
        <p:nvPr/>
      </p:nvGrpSpPr>
      <p:grpSpPr>
        <a:xfrm>
          <a:off x="0" y="0"/>
          <a:ext cx="0" cy="0"/>
          <a:chOff x="0" y="0"/>
          <a:chExt cx="0" cy="0"/>
        </a:xfrm>
      </p:grpSpPr>
      <p:sp>
        <p:nvSpPr>
          <p:cNvPr id="249" name="Shape 249"/>
          <p:cNvSpPr/>
          <p:nvPr/>
        </p:nvSpPr>
        <p:spPr>
          <a:xfrm>
            <a:off x="281251" y="247881"/>
            <a:ext cx="12442298" cy="1145059"/>
          </a:xfrm>
          <a:prstGeom prst="roundRect">
            <a:avLst>
              <a:gd name="adj" fmla="val 7979"/>
            </a:avLst>
          </a:prstGeom>
          <a:solidFill>
            <a:srgbClr val="D0C9E5"/>
          </a:solidFill>
          <a:ln w="12700">
            <a:miter lim="400000"/>
          </a:ln>
          <a:extLst>
            <a:ext uri="{C572A759-6A51-4108-AA02-DFA0A04FC94B}">
              <ma14:wrappingTextBoxFlag xmlns:ma14="http://schemas.microsoft.com/office/mac/drawingml/2011/main" xmlns="" val="1"/>
            </a:ext>
          </a:extLst>
        </p:spPr>
        <p:txBody>
          <a:bodyPr lIns="0" tIns="0" rIns="0" bIns="0" anchor="ctr"/>
          <a:lstStyle/>
          <a:p>
            <a:pPr lvl="2">
              <a:defRPr sz="4800" b="1">
                <a:solidFill>
                  <a:srgbClr val="56486A"/>
                </a:solidFill>
                <a:latin typeface="Helvetica"/>
                <a:ea typeface="Helvetica"/>
                <a:cs typeface="Helvetica"/>
                <a:sym typeface="Helvetica"/>
              </a:defRPr>
            </a:pPr>
            <a:r>
              <a:rPr dirty="0"/>
              <a:t>ReSPECT — </a:t>
            </a:r>
            <a:r>
              <a:rPr lang="en-GB" dirty="0"/>
              <a:t>feedback</a:t>
            </a:r>
            <a:endParaRPr dirty="0"/>
          </a:p>
        </p:txBody>
      </p:sp>
      <p:sp>
        <p:nvSpPr>
          <p:cNvPr id="250" name="Shape 250"/>
          <p:cNvSpPr/>
          <p:nvPr/>
        </p:nvSpPr>
        <p:spPr>
          <a:xfrm>
            <a:off x="253677" y="1606348"/>
            <a:ext cx="12442299" cy="3152688"/>
          </a:xfrm>
          <a:prstGeom prst="roundRect">
            <a:avLst>
              <a:gd name="adj" fmla="val 3793"/>
            </a:avLst>
          </a:prstGeom>
          <a:solidFill>
            <a:srgbClr val="FFFFFF"/>
          </a:solidFill>
          <a:ln w="12700">
            <a:miter lim="400000"/>
          </a:ln>
          <a:extLst>
            <a:ext uri="{C572A759-6A51-4108-AA02-DFA0A04FC94B}">
              <ma14:wrappingTextBoxFlag xmlns:ma14="http://schemas.microsoft.com/office/mac/drawingml/2011/main" xmlns="" val="1"/>
            </a:ext>
          </a:extLst>
        </p:spPr>
        <p:txBody>
          <a:bodyPr lIns="381000" tIns="381000" rIns="381000" bIns="381000"/>
          <a:lstStyle/>
          <a:p>
            <a:pPr defTabSz="457200">
              <a:lnSpc>
                <a:spcPct val="130000"/>
              </a:lnSpc>
              <a:defRPr sz="3000">
                <a:solidFill>
                  <a:srgbClr val="56486A"/>
                </a:solidFill>
                <a:latin typeface="Helvetica"/>
                <a:ea typeface="Helvetica"/>
                <a:cs typeface="Helvetica"/>
                <a:sym typeface="Helvetica"/>
              </a:defRPr>
            </a:pPr>
            <a:r>
              <a:rPr dirty="0"/>
              <a:t>Your feedback is crucial </a:t>
            </a:r>
            <a:endParaRPr lang="en-GB" dirty="0"/>
          </a:p>
          <a:p>
            <a:pPr defTabSz="457200">
              <a:lnSpc>
                <a:spcPct val="130000"/>
              </a:lnSpc>
              <a:defRPr sz="3000">
                <a:solidFill>
                  <a:srgbClr val="56486A"/>
                </a:solidFill>
                <a:latin typeface="Helvetica"/>
                <a:ea typeface="Helvetica"/>
                <a:cs typeface="Helvetica"/>
                <a:sym typeface="Helvetica"/>
              </a:defRPr>
            </a:pPr>
            <a:endParaRPr dirty="0"/>
          </a:p>
          <a:p>
            <a:pPr defTabSz="457200">
              <a:lnSpc>
                <a:spcPct val="130000"/>
              </a:lnSpc>
              <a:defRPr sz="3000">
                <a:solidFill>
                  <a:srgbClr val="56486A"/>
                </a:solidFill>
                <a:latin typeface="Helvetica"/>
                <a:ea typeface="Helvetica"/>
                <a:cs typeface="Helvetica"/>
                <a:sym typeface="Helvetica"/>
              </a:defRPr>
            </a:pPr>
            <a:r>
              <a:rPr b="1" dirty="0"/>
              <a:t>ReSPECT</a:t>
            </a:r>
            <a:r>
              <a:rPr dirty="0"/>
              <a:t> aims to be a dynamic process that responds to and develops further from your feedback</a:t>
            </a:r>
          </a:p>
        </p:txBody>
      </p:sp>
      <p:sp>
        <p:nvSpPr>
          <p:cNvPr id="251" name="Shape 251"/>
          <p:cNvSpPr/>
          <p:nvPr/>
        </p:nvSpPr>
        <p:spPr>
          <a:xfrm>
            <a:off x="5302063" y="9069676"/>
            <a:ext cx="2400674" cy="602988"/>
          </a:xfrm>
          <a:prstGeom prst="roundRect">
            <a:avLst>
              <a:gd name="adj" fmla="val 15153"/>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400" b="1">
                <a:solidFill>
                  <a:srgbClr val="FFFFFF"/>
                </a:solidFill>
                <a:latin typeface="Helvetica"/>
                <a:ea typeface="Helvetica"/>
                <a:cs typeface="Helvetica"/>
                <a:sym typeface="Helvetica"/>
              </a:defRPr>
            </a:lvl1pPr>
          </a:lstStyle>
          <a:p>
            <a:r>
              <a:t>ReSPECT</a:t>
            </a: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1611</TotalTime>
  <Words>712</Words>
  <Application>Microsoft Office PowerPoint</Application>
  <PresentationFormat>Custom</PresentationFormat>
  <Paragraphs>241</Paragraphs>
  <Slides>27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Courier New</vt:lpstr>
      <vt:lpstr>Helvetica</vt:lpstr>
      <vt:lpstr>Helvetica Light</vt:lpstr>
      <vt:lpstr>Helvetica Neue</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Pitcher</dc:creator>
  <cp:lastModifiedBy>Crystal Govender</cp:lastModifiedBy>
  <cp:revision>22</cp:revision>
  <dcterms:modified xsi:type="dcterms:W3CDTF">2019-02-26T09:54:31Z</dcterms:modified>
</cp:coreProperties>
</file>